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60" r:id="rId2"/>
    <p:sldMasterId id="2147483676" r:id="rId3"/>
    <p:sldMasterId id="2147483675" r:id="rId4"/>
    <p:sldMasterId id="2147483681" r:id="rId5"/>
    <p:sldMasterId id="2147483658" r:id="rId6"/>
    <p:sldMasterId id="2147483751" r:id="rId7"/>
  </p:sldMasterIdLst>
  <p:notesMasterIdLst>
    <p:notesMasterId r:id="rId28"/>
  </p:notesMasterIdLst>
  <p:handoutMasterIdLst>
    <p:handoutMasterId r:id="rId29"/>
  </p:handoutMasterIdLst>
  <p:sldIdLst>
    <p:sldId id="734" r:id="rId8"/>
    <p:sldId id="903" r:id="rId9"/>
    <p:sldId id="905" r:id="rId10"/>
    <p:sldId id="904" r:id="rId11"/>
    <p:sldId id="910" r:id="rId12"/>
    <p:sldId id="956" r:id="rId13"/>
    <p:sldId id="912" r:id="rId14"/>
    <p:sldId id="946" r:id="rId15"/>
    <p:sldId id="906" r:id="rId16"/>
    <p:sldId id="907" r:id="rId17"/>
    <p:sldId id="909" r:id="rId18"/>
    <p:sldId id="908" r:id="rId19"/>
    <p:sldId id="913" r:id="rId20"/>
    <p:sldId id="954" r:id="rId21"/>
    <p:sldId id="917" r:id="rId22"/>
    <p:sldId id="923" r:id="rId23"/>
    <p:sldId id="957" r:id="rId24"/>
    <p:sldId id="922" r:id="rId25"/>
    <p:sldId id="955" r:id="rId26"/>
    <p:sldId id="948" r:id="rId27"/>
  </p:sldIdLst>
  <p:sldSz cx="9144000" cy="6858000" type="screen4x3"/>
  <p:notesSz cx="10234613" cy="70993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CC00"/>
    <a:srgbClr val="003366"/>
    <a:srgbClr val="7B6E3D"/>
    <a:srgbClr val="ACA854"/>
    <a:srgbClr val="000066"/>
    <a:srgbClr val="163157"/>
    <a:srgbClr val="FFFF00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3" autoAdjust="0"/>
    <p:restoredTop sz="94566" autoAdjust="0"/>
  </p:normalViewPr>
  <p:slideViewPr>
    <p:cSldViewPr snapToGrid="0" snapToObjects="1">
      <p:cViewPr>
        <p:scale>
          <a:sx n="100" d="100"/>
          <a:sy n="100" d="100"/>
        </p:scale>
        <p:origin x="-306" y="1200"/>
      </p:cViewPr>
      <p:guideLst>
        <p:guide orient="horz" pos="2386"/>
        <p:guide pos="4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258" y="-96"/>
      </p:cViewPr>
      <p:guideLst>
        <p:guide orient="horz" pos="2236"/>
        <p:guide pos="32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112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5"/>
            <a:ext cx="4435304" cy="35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1" tIns="47371" rIns="94741" bIns="47371" numCol="1" anchor="t" anchorCtr="0" compatLnSpc="1">
            <a:prstTxWarp prst="textNoShape">
              <a:avLst/>
            </a:prstTxWarp>
          </a:bodyPr>
          <a:lstStyle>
            <a:lvl1pPr defTabSz="947130">
              <a:defRPr sz="1200"/>
            </a:lvl1pPr>
          </a:lstStyle>
          <a:p>
            <a:endParaRPr lang="en-A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029" y="5"/>
            <a:ext cx="4435304" cy="35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1" tIns="47371" rIns="94741" bIns="47371" numCol="1" anchor="t" anchorCtr="0" compatLnSpc="1">
            <a:prstTxWarp prst="textNoShape">
              <a:avLst/>
            </a:prstTxWarp>
          </a:bodyPr>
          <a:lstStyle>
            <a:lvl1pPr algn="r" defTabSz="947130">
              <a:defRPr sz="1200"/>
            </a:lvl1pPr>
          </a:lstStyle>
          <a:p>
            <a:endParaRPr lang="en-AU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4863" y="534988"/>
            <a:ext cx="3544887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6" y="3372916"/>
            <a:ext cx="8188606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1" tIns="47371" rIns="94741" bIns="473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742518"/>
            <a:ext cx="4435304" cy="3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1" tIns="47371" rIns="94741" bIns="47371" numCol="1" anchor="b" anchorCtr="0" compatLnSpc="1">
            <a:prstTxWarp prst="textNoShape">
              <a:avLst/>
            </a:prstTxWarp>
          </a:bodyPr>
          <a:lstStyle>
            <a:lvl1pPr defTabSz="947130">
              <a:defRPr sz="1200"/>
            </a:lvl1pPr>
          </a:lstStyle>
          <a:p>
            <a:endParaRPr lang="en-A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9" y="6742518"/>
            <a:ext cx="4435304" cy="3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41" tIns="47371" rIns="94741" bIns="47371" numCol="1" anchor="b" anchorCtr="0" compatLnSpc="1">
            <a:prstTxWarp prst="textNoShape">
              <a:avLst/>
            </a:prstTxWarp>
          </a:bodyPr>
          <a:lstStyle>
            <a:lvl1pPr algn="r" defTabSz="947130">
              <a:defRPr sz="1200"/>
            </a:lvl1pPr>
          </a:lstStyle>
          <a:p>
            <a:fld id="{46C47220-4A61-4ABD-B978-18A18E579C4C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199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A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is an update to the last technical presentation we did at a M&amp;W 7 years ago and as seen from the photo, 12 years on from discovery things are starting to develop nicely…  A couple of names to mention who aren’t here today but Ian Chalmers our MD and Terry Ransted the chief geo both remain closely involved with the project.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319D14-1765-4048-8642-D22DF4A5CA2D}" type="slidenum">
              <a:rPr lang="en-AU" sz="1200" smtClean="0"/>
              <a:pPr eaLnBrk="1" hangingPunct="1"/>
              <a:t>10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0447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933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35E43B-659F-4F2B-9985-2336FDA5D76F}" type="slidenum">
              <a:rPr lang="en-AU" sz="1200" smtClean="0"/>
              <a:pPr eaLnBrk="1" hangingPunct="1"/>
              <a:t>13</a:t>
            </a:fld>
            <a:endParaRPr lang="en-AU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Wyoming geology summary</a:t>
            </a:r>
            <a:endParaRPr lang="en-A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46150">
              <a:defRPr/>
            </a:pPr>
            <a:fld id="{53DF6AD9-503C-45F8-A4C0-FE92D052ABC5}" type="slidenum">
              <a:rPr lang="en-AU" smtClean="0">
                <a:latin typeface="Arial" pitchFamily="34" charset="0"/>
              </a:rPr>
              <a:pPr defTabSz="946150">
                <a:defRPr/>
              </a:pPr>
              <a:t>14</a:t>
            </a:fld>
            <a:endParaRPr lang="en-AU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3400"/>
            <a:ext cx="3548063" cy="26606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508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895330-FEBA-40D7-BD82-8B4F9CFA502E}" type="slidenum">
              <a:rPr lang="en-AU" sz="1200" smtClean="0"/>
              <a:pPr eaLnBrk="1" hangingPunct="1"/>
              <a:t>16</a:t>
            </a:fld>
            <a:endParaRPr lang="en-AU" sz="12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Wyo Resource Summary</a:t>
            </a:r>
            <a:endParaRPr lang="en-A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075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091A962-FBA9-41C9-9C51-C2B28096EA8F}" type="slidenum">
              <a:rPr lang="en-AU" sz="1200" smtClean="0"/>
              <a:pPr eaLnBrk="1" hangingPunct="1"/>
              <a:t>18</a:t>
            </a:fld>
            <a:endParaRPr lang="en-AU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Wyo drilling history</a:t>
            </a:r>
            <a:endParaRPr lang="en-A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0026BB-D0DB-472D-8233-6208D4AC4DF4}" type="slidenum">
              <a:rPr lang="en-US"/>
              <a:pPr/>
              <a:t>19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2960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584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F32F42-F807-4006-81EF-1C82BB95B56E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795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259701-16D7-4E51-9F7B-8079F1F76395}" type="slidenum">
              <a:rPr lang="en-AU" sz="1200" smtClean="0"/>
              <a:pPr eaLnBrk="1" hangingPunct="1"/>
              <a:t>5</a:t>
            </a:fld>
            <a:endParaRPr lang="en-AU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TGP aerial photo with sites of interest</a:t>
            </a:r>
            <a:endParaRPr lang="en-A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46150">
              <a:defRPr/>
            </a:pPr>
            <a:fld id="{E8E14973-08AF-42BD-9341-60468196F7AE}" type="slidenum">
              <a:rPr lang="en-AU" smtClean="0">
                <a:latin typeface="Arial" pitchFamily="34" charset="0"/>
              </a:rPr>
              <a:pPr defTabSz="946150">
                <a:defRPr/>
              </a:pPr>
              <a:t>6</a:t>
            </a:fld>
            <a:endParaRPr lang="en-AU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8062" cy="26606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005" y="3371809"/>
            <a:ext cx="8188606" cy="3194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Wyo Resource Summary</a:t>
            </a:r>
            <a:endParaRPr lang="en-A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608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59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B9D5C5-061E-4F38-9BEC-494E1793FF97}" type="slidenum">
              <a:rPr lang="en-AU" sz="1200" smtClean="0"/>
              <a:pPr eaLnBrk="1" hangingPunct="1"/>
              <a:t>9</a:t>
            </a:fld>
            <a:endParaRPr lang="en-A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EC9174-4D8A-40BF-AA19-E4ECDC4EEB0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5696A4-8AE3-4F9E-A538-F7021CDEF46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C19FFF-0A2C-4F9A-BE58-D61DAF3C63B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238" y="1265238"/>
            <a:ext cx="4233862" cy="4900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265238"/>
            <a:ext cx="4233863" cy="4900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5C1D0-5706-4B5D-8182-97CEB3BD2AC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F37CE2-F6DF-4595-9719-0311986DE01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16E50B-9D3D-4A9B-81A5-AD7495052AB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CDAF88-BFE7-422C-AC88-2EFA123FA47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E0E130-27D1-4282-8EF4-50C4845EE04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545B6A-FFD2-472F-8E2E-F57FEFF20ED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FBC964-24CB-4C07-96DE-76B9AE28406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54238" cy="58912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238" y="274638"/>
            <a:ext cx="6313487" cy="5891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D86E5F-2C08-4F57-95B0-C5DB45ACBC0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49238" y="274638"/>
            <a:ext cx="8620125" cy="58912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745288" y="63023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FBDAE1-BAF6-4297-80BD-66C05259428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9238" y="1265238"/>
            <a:ext cx="4233862" cy="4900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5500" y="1265238"/>
            <a:ext cx="4233863" cy="2373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5500" y="3790950"/>
            <a:ext cx="4233863" cy="2374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45288" y="63023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92707E-C5FC-49F5-B5FE-8071FF50FCB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9238" y="1265238"/>
            <a:ext cx="4233862" cy="4900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265238"/>
            <a:ext cx="4233863" cy="4900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745288" y="63023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2B62654-6A93-43D4-B814-14C2C415A93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wm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wm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6.wmf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wmf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3.wmf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1" name="Picture 7"/>
          <p:cNvPicPr>
            <a:picLocks noChangeAspect="1" noChangeArrowheads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2809875"/>
            <a:ext cx="6538913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8" name="Picture 10"/>
          <p:cNvPicPr>
            <a:picLocks noChangeAspect="1" noChangeArrowheads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605088" y="2816225"/>
            <a:ext cx="6538912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08" name="Puzzle3"/>
          <p:cNvSpPr>
            <a:spLocks noChangeAspect="1" noEditPoints="1" noChangeArrowheads="1"/>
          </p:cNvSpPr>
          <p:nvPr userDrawn="1"/>
        </p:nvSpPr>
        <p:spPr bwMode="auto">
          <a:xfrm rot="21600000">
            <a:off x="3046413" y="1595438"/>
            <a:ext cx="1470025" cy="199866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7B6E3D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15409" name="Puzzle2"/>
          <p:cNvSpPr>
            <a:spLocks noChangeAspect="1" noEditPoints="1" noChangeArrowheads="1"/>
          </p:cNvSpPr>
          <p:nvPr userDrawn="1"/>
        </p:nvSpPr>
        <p:spPr bwMode="auto">
          <a:xfrm rot="21600000">
            <a:off x="2619375" y="3060700"/>
            <a:ext cx="2347913" cy="18208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003366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315410" name="Puzzle4"/>
          <p:cNvSpPr>
            <a:spLocks noChangeAspect="1" noEditPoints="1" noChangeArrowheads="1"/>
          </p:cNvSpPr>
          <p:nvPr userDrawn="1"/>
        </p:nvSpPr>
        <p:spPr bwMode="auto">
          <a:xfrm rot="21600000">
            <a:off x="1709738" y="3038475"/>
            <a:ext cx="1416050" cy="2327275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7B6E3D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5411" name="Puzzle1" descr="Alkane"/>
          <p:cNvSpPr>
            <a:spLocks noChangeAspect="1" noEditPoints="1" noChangeArrowheads="1"/>
          </p:cNvSpPr>
          <p:nvPr userDrawn="1"/>
        </p:nvSpPr>
        <p:spPr bwMode="auto">
          <a:xfrm rot="21600000">
            <a:off x="558800" y="1544638"/>
            <a:ext cx="2378075" cy="13874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blipFill dpi="0" rotWithShape="1">
            <a:blip r:embed="rId13" cstate="email"/>
            <a:srcRect/>
            <a:stretch>
              <a:fillRect/>
            </a:stretch>
          </a:blip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84" name="Picture 32"/>
          <p:cNvPicPr>
            <a:picLocks noChangeAspect="1" noChangeArrowheads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47650" y="163513"/>
            <a:ext cx="86487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9577" name="Puzzle3"/>
          <p:cNvSpPr>
            <a:spLocks noChangeAspect="1" noEditPoints="1" noChangeArrowheads="1"/>
          </p:cNvSpPr>
          <p:nvPr userDrawn="1"/>
        </p:nvSpPr>
        <p:spPr bwMode="auto">
          <a:xfrm rot="21600000">
            <a:off x="6821488" y="2301875"/>
            <a:ext cx="1325562" cy="1800225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7B6E3D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79578" name="Puzzle2"/>
          <p:cNvSpPr>
            <a:spLocks noChangeAspect="1" noEditPoints="1" noChangeArrowheads="1"/>
          </p:cNvSpPr>
          <p:nvPr userDrawn="1"/>
        </p:nvSpPr>
        <p:spPr bwMode="auto">
          <a:xfrm rot="21600000">
            <a:off x="6437313" y="3622675"/>
            <a:ext cx="2116137" cy="163988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003366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279579" name="Puzzle4"/>
          <p:cNvSpPr>
            <a:spLocks noChangeAspect="1" noEditPoints="1" noChangeArrowheads="1"/>
          </p:cNvSpPr>
          <p:nvPr userDrawn="1"/>
        </p:nvSpPr>
        <p:spPr bwMode="auto">
          <a:xfrm rot="21600000">
            <a:off x="5618163" y="3602038"/>
            <a:ext cx="1274762" cy="2097087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7B6E3D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580" name="Puzzle1" descr="Alkane"/>
          <p:cNvSpPr>
            <a:spLocks noChangeAspect="1" noEditPoints="1" noChangeArrowheads="1"/>
          </p:cNvSpPr>
          <p:nvPr userDrawn="1"/>
        </p:nvSpPr>
        <p:spPr bwMode="auto">
          <a:xfrm rot="21600000">
            <a:off x="4579938" y="2255838"/>
            <a:ext cx="2143125" cy="1249362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blipFill dpi="0" rotWithShape="1">
            <a:blip r:embed="rId14" cstate="email"/>
            <a:srcRect/>
            <a:stretch>
              <a:fillRect/>
            </a:stretch>
          </a:blip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grpSp>
        <p:nvGrpSpPr>
          <p:cNvPr id="279581" name="Group 29"/>
          <p:cNvGrpSpPr>
            <a:grpSpLocks noChangeAspect="1"/>
          </p:cNvGrpSpPr>
          <p:nvPr userDrawn="1"/>
        </p:nvGrpSpPr>
        <p:grpSpPr bwMode="auto">
          <a:xfrm>
            <a:off x="6672263" y="6003925"/>
            <a:ext cx="1911350" cy="301625"/>
            <a:chOff x="620" y="3587"/>
            <a:chExt cx="2362" cy="373"/>
          </a:xfrm>
        </p:grpSpPr>
        <p:pic>
          <p:nvPicPr>
            <p:cNvPr id="279582" name="Picture 30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620" y="3587"/>
              <a:ext cx="833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9583" name="Picture 31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1452" y="3588"/>
              <a:ext cx="1530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60" name="Rectangle 16"/>
          <p:cNvSpPr>
            <a:spLocks noChangeArrowheads="1"/>
          </p:cNvSpPr>
          <p:nvPr/>
        </p:nvSpPr>
        <p:spPr bwMode="auto">
          <a:xfrm>
            <a:off x="249238" y="6302375"/>
            <a:ext cx="8629650" cy="311150"/>
          </a:xfrm>
          <a:prstGeom prst="rect">
            <a:avLst/>
          </a:prstGeom>
          <a:gradFill rotWithShape="1">
            <a:gsLst>
              <a:gs pos="0">
                <a:srgbClr val="7B6E3D"/>
              </a:gs>
              <a:gs pos="100000">
                <a:srgbClr val="FFFFDD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/>
          </a:p>
        </p:txBody>
      </p:sp>
      <p:sp>
        <p:nvSpPr>
          <p:cNvPr id="77415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9238" y="1265238"/>
            <a:ext cx="8620125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774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45288" y="63023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3366"/>
                </a:solidFill>
                <a:latin typeface="+mn-lt"/>
              </a:defRPr>
            </a:lvl1pPr>
          </a:lstStyle>
          <a:p>
            <a:fld id="{735FF3F2-E9ED-45D0-8DD5-A8A7E2254E20}" type="slidenum">
              <a:rPr lang="en-AU"/>
              <a:pPr/>
              <a:t>‹#›</a:t>
            </a:fld>
            <a:endParaRPr lang="en-AU"/>
          </a:p>
        </p:txBody>
      </p:sp>
      <p:grpSp>
        <p:nvGrpSpPr>
          <p:cNvPr id="774165" name="Group 21"/>
          <p:cNvGrpSpPr>
            <a:grpSpLocks noChangeAspect="1"/>
          </p:cNvGrpSpPr>
          <p:nvPr userDrawn="1"/>
        </p:nvGrpSpPr>
        <p:grpSpPr bwMode="auto">
          <a:xfrm>
            <a:off x="249239" y="338903"/>
            <a:ext cx="2543838" cy="400931"/>
            <a:chOff x="620" y="3587"/>
            <a:chExt cx="2362" cy="373"/>
          </a:xfrm>
        </p:grpSpPr>
        <p:pic>
          <p:nvPicPr>
            <p:cNvPr id="774166" name="Picture 22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620" y="3587"/>
              <a:ext cx="833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74167" name="Picture 23"/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1452" y="3588"/>
              <a:ext cx="1530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Rectangle 1"/>
          <p:cNvSpPr/>
          <p:nvPr userDrawn="1"/>
        </p:nvSpPr>
        <p:spPr>
          <a:xfrm>
            <a:off x="249237" y="897768"/>
            <a:ext cx="8629200" cy="82960"/>
          </a:xfrm>
          <a:prstGeom prst="rect">
            <a:avLst/>
          </a:prstGeom>
          <a:solidFill>
            <a:srgbClr val="7B6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48" r:id="rId12"/>
    <p:sldLayoutId id="2147483749" r:id="rId13"/>
    <p:sldLayoutId id="214748375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3366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3366"/>
        </a:buClr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66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08" name="Puzzle3"/>
          <p:cNvSpPr>
            <a:spLocks noChangeAspect="1" noEditPoints="1" noChangeArrowheads="1"/>
          </p:cNvSpPr>
          <p:nvPr userDrawn="1"/>
        </p:nvSpPr>
        <p:spPr bwMode="auto">
          <a:xfrm rot="21600000">
            <a:off x="3046413" y="1595438"/>
            <a:ext cx="1470025" cy="199866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7B6E3D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15409" name="Puzzle2"/>
          <p:cNvSpPr>
            <a:spLocks noChangeAspect="1" noEditPoints="1" noChangeArrowheads="1"/>
          </p:cNvSpPr>
          <p:nvPr userDrawn="1"/>
        </p:nvSpPr>
        <p:spPr bwMode="auto">
          <a:xfrm rot="21600000">
            <a:off x="2619375" y="3060700"/>
            <a:ext cx="2347913" cy="18208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003366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15410" name="Puzzle4"/>
          <p:cNvSpPr>
            <a:spLocks noChangeAspect="1" noEditPoints="1" noChangeArrowheads="1"/>
          </p:cNvSpPr>
          <p:nvPr userDrawn="1"/>
        </p:nvSpPr>
        <p:spPr bwMode="auto">
          <a:xfrm rot="21600000">
            <a:off x="1709738" y="3038475"/>
            <a:ext cx="1416050" cy="2327275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7B6E3D"/>
          </a:solidFill>
          <a:ln w="15875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5411" name="Puzzle1" descr="Alkane"/>
          <p:cNvSpPr>
            <a:spLocks noChangeAspect="1" noEditPoints="1" noChangeArrowheads="1"/>
          </p:cNvSpPr>
          <p:nvPr userDrawn="1"/>
        </p:nvSpPr>
        <p:spPr bwMode="auto">
          <a:xfrm rot="21600000">
            <a:off x="558800" y="1544638"/>
            <a:ext cx="2378075" cy="13874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blipFill dpi="0" rotWithShape="1">
            <a:blip r:embed="rId13" cstate="email"/>
            <a:srcRect/>
            <a:stretch>
              <a:fillRect/>
            </a:stretch>
          </a:blip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53.jpeg"/><Relationship Id="rId1" Type="http://schemas.openxmlformats.org/officeDocument/2006/relationships/tags" Target="../tags/tag6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71896" y="2850056"/>
            <a:ext cx="7433953" cy="920750"/>
          </a:xfrm>
          <a:prstGeom prst="rect">
            <a:avLst/>
          </a:prstGeom>
          <a:noFill/>
          <a:ln cap="flat" algn="ctr"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AU" sz="4400" b="1" i="1" kern="0" dirty="0" smtClean="0">
                <a:solidFill>
                  <a:srgbClr val="003366"/>
                </a:solidFill>
                <a:latin typeface="+mn-lt"/>
              </a:rPr>
              <a:t>Tomingley Gold Project</a:t>
            </a:r>
          </a:p>
          <a:p>
            <a:pPr algn="ctr">
              <a:spcBef>
                <a:spcPct val="20000"/>
              </a:spcBef>
              <a:defRPr/>
            </a:pPr>
            <a:r>
              <a:rPr lang="en-AU" sz="3600" b="1" i="1" kern="0" dirty="0" smtClean="0">
                <a:solidFill>
                  <a:srgbClr val="003366"/>
                </a:solidFill>
                <a:latin typeface="+mn-lt"/>
              </a:rPr>
              <a:t>7 Years On…</a:t>
            </a:r>
            <a:endParaRPr lang="en-AU" sz="3600" b="1" i="1" kern="0" dirty="0" smtClean="0">
              <a:solidFill>
                <a:srgbClr val="003366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en-AU" sz="4400" b="1" i="1" kern="0" dirty="0">
              <a:solidFill>
                <a:srgbClr val="003366"/>
              </a:solidFill>
              <a:latin typeface="+mn-lt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en-AU" sz="3600" b="1" kern="0" dirty="0">
              <a:solidFill>
                <a:srgbClr val="003366"/>
              </a:solidFill>
              <a:latin typeface="+mn-lt"/>
              <a:cs typeface="+mn-cs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542802" y="4438303"/>
            <a:ext cx="3833813" cy="1324707"/>
          </a:xfr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AU" sz="2400" b="1" i="1" dirty="0" smtClean="0">
                <a:solidFill>
                  <a:srgbClr val="003366"/>
                </a:solidFill>
              </a:rPr>
              <a:t>September 2013</a:t>
            </a:r>
            <a:endParaRPr lang="en-AU" sz="3600" b="1" dirty="0" smtClean="0">
              <a:solidFill>
                <a:srgbClr val="003366"/>
              </a:solidFill>
            </a:endParaRPr>
          </a:p>
        </p:txBody>
      </p:sp>
      <p:pic>
        <p:nvPicPr>
          <p:cNvPr id="13" name="Picture 12" descr="ALK Logo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4624" y="5079553"/>
            <a:ext cx="2160000" cy="1440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72480" cy="27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6549" y="5688556"/>
            <a:ext cx="16228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600" b="1" i="1" dirty="0" smtClean="0">
                <a:solidFill>
                  <a:srgbClr val="003366"/>
                </a:solidFill>
                <a:latin typeface="+mn-lt"/>
              </a:rPr>
              <a:t>David Meates</a:t>
            </a:r>
          </a:p>
          <a:p>
            <a:r>
              <a:rPr lang="en-AU" sz="1600" b="1" i="1" dirty="0" smtClean="0">
                <a:solidFill>
                  <a:srgbClr val="003366"/>
                </a:solidFill>
                <a:latin typeface="+mn-lt"/>
              </a:rPr>
              <a:t>Ian Chalmers</a:t>
            </a:r>
          </a:p>
          <a:p>
            <a:r>
              <a:rPr lang="en-AU" sz="1600" b="1" i="1" dirty="0" smtClean="0">
                <a:solidFill>
                  <a:srgbClr val="003366"/>
                </a:solidFill>
                <a:latin typeface="+mn-lt"/>
              </a:rPr>
              <a:t>Terry Ransted</a:t>
            </a:r>
            <a:endParaRPr lang="en-AU" sz="1600" b="1" dirty="0">
              <a:solidFill>
                <a:srgbClr val="FFFF99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p_1DG-001_ALK_NSW_2MK_A4_2d_MGA_macq_arc_ord_Vol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44" y="931030"/>
            <a:ext cx="4571206" cy="537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8147844" y="3306762"/>
            <a:ext cx="5667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000" dirty="0">
                <a:solidFill>
                  <a:srgbClr val="000000"/>
                </a:solidFill>
                <a:latin typeface="Arial Narrow" pitchFamily="34" charset="0"/>
              </a:rPr>
              <a:t>Bathurst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7235825" y="1647825"/>
            <a:ext cx="665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000" dirty="0">
                <a:solidFill>
                  <a:srgbClr val="000000"/>
                </a:solidFill>
                <a:latin typeface="Arial Narrow" pitchFamily="34" charset="0"/>
              </a:rPr>
              <a:t>Wellington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7505699" y="3018292"/>
            <a:ext cx="525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000" dirty="0">
                <a:solidFill>
                  <a:srgbClr val="000000"/>
                </a:solidFill>
                <a:latin typeface="Arial Narrow" pitchFamily="34" charset="0"/>
              </a:rPr>
              <a:t>Orange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6688931" y="1165225"/>
            <a:ext cx="484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000" dirty="0">
                <a:solidFill>
                  <a:srgbClr val="000000"/>
                </a:solidFill>
                <a:latin typeface="Arial Narrow" pitchFamily="34" charset="0"/>
              </a:rPr>
              <a:t>Dubbo</a:t>
            </a: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5841602" y="3114675"/>
            <a:ext cx="503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000" dirty="0">
                <a:solidFill>
                  <a:srgbClr val="000000"/>
                </a:solidFill>
                <a:latin typeface="Arial Narrow" pitchFamily="34" charset="0"/>
              </a:rPr>
              <a:t>Forbes</a:t>
            </a:r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6093221" y="2740026"/>
            <a:ext cx="504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sz="1000">
                <a:solidFill>
                  <a:srgbClr val="000000"/>
                </a:solidFill>
                <a:latin typeface="Arial Narrow" pitchFamily="34" charset="0"/>
              </a:rPr>
              <a:t>Parkes</a:t>
            </a:r>
          </a:p>
        </p:txBody>
      </p:sp>
      <p:sp>
        <p:nvSpPr>
          <p:cNvPr id="9226" name="Text Box 12"/>
          <p:cNvSpPr txBox="1">
            <a:spLocks noChangeArrowheads="1"/>
          </p:cNvSpPr>
          <p:nvPr/>
        </p:nvSpPr>
        <p:spPr bwMode="auto">
          <a:xfrm>
            <a:off x="6931024" y="2413000"/>
            <a:ext cx="785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sz="1000" b="1" i="1" dirty="0">
                <a:solidFill>
                  <a:srgbClr val="339933"/>
                </a:solidFill>
                <a:latin typeface="Arial Black" pitchFamily="34" charset="0"/>
              </a:rPr>
              <a:t>Molong</a:t>
            </a:r>
          </a:p>
          <a:p>
            <a:pPr algn="ctr"/>
            <a:r>
              <a:rPr lang="en-AU" sz="1000" b="1" i="1" dirty="0">
                <a:solidFill>
                  <a:srgbClr val="339933"/>
                </a:solidFill>
                <a:latin typeface="Arial Black" pitchFamily="34" charset="0"/>
              </a:rPr>
              <a:t>Volcanic</a:t>
            </a:r>
          </a:p>
          <a:p>
            <a:pPr algn="ctr"/>
            <a:r>
              <a:rPr lang="en-AU" sz="1000" b="1" i="1" dirty="0">
                <a:solidFill>
                  <a:srgbClr val="339933"/>
                </a:solidFill>
                <a:latin typeface="Arial Black" pitchFamily="34" charset="0"/>
              </a:rPr>
              <a:t>Belt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23188" y="1562100"/>
            <a:ext cx="78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sz="1000" b="1" i="1">
                <a:solidFill>
                  <a:srgbClr val="339933"/>
                </a:solidFill>
                <a:latin typeface="Arial Black" pitchFamily="34" charset="0"/>
              </a:rPr>
              <a:t>Rockley</a:t>
            </a:r>
          </a:p>
          <a:p>
            <a:pPr algn="ctr"/>
            <a:r>
              <a:rPr lang="en-AU" sz="1000" b="1" i="1">
                <a:solidFill>
                  <a:srgbClr val="339933"/>
                </a:solidFill>
                <a:latin typeface="Arial Black" pitchFamily="34" charset="0"/>
              </a:rPr>
              <a:t>Gulgong</a:t>
            </a:r>
          </a:p>
          <a:p>
            <a:pPr algn="ctr"/>
            <a:r>
              <a:rPr lang="en-AU" sz="1000" b="1" i="1">
                <a:solidFill>
                  <a:srgbClr val="339933"/>
                </a:solidFill>
                <a:latin typeface="Arial Black" pitchFamily="34" charset="0"/>
              </a:rPr>
              <a:t>Volcanic</a:t>
            </a:r>
          </a:p>
          <a:p>
            <a:pPr algn="ctr"/>
            <a:r>
              <a:rPr lang="en-AU" sz="1000" b="1" i="1">
                <a:solidFill>
                  <a:srgbClr val="339933"/>
                </a:solidFill>
                <a:latin typeface="Arial Black" pitchFamily="34" charset="0"/>
              </a:rPr>
              <a:t>Belt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4726014" y="2511425"/>
            <a:ext cx="915933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sz="1000" b="1" i="1" dirty="0">
                <a:solidFill>
                  <a:srgbClr val="339933"/>
                </a:solidFill>
                <a:latin typeface="Arial Black" pitchFamily="34" charset="0"/>
              </a:rPr>
              <a:t>Junee</a:t>
            </a:r>
          </a:p>
          <a:p>
            <a:pPr algn="ctr"/>
            <a:r>
              <a:rPr lang="en-AU" sz="1000" b="1" i="1" dirty="0" smtClean="0">
                <a:solidFill>
                  <a:srgbClr val="339933"/>
                </a:solidFill>
                <a:latin typeface="Arial Black" pitchFamily="34" charset="0"/>
              </a:rPr>
              <a:t>Narromine</a:t>
            </a:r>
            <a:endParaRPr lang="en-AU" sz="1000" b="1" i="1" dirty="0">
              <a:solidFill>
                <a:srgbClr val="339933"/>
              </a:solidFill>
              <a:latin typeface="Arial Black" pitchFamily="34" charset="0"/>
            </a:endParaRPr>
          </a:p>
          <a:p>
            <a:pPr algn="ctr"/>
            <a:r>
              <a:rPr lang="en-AU" sz="1000" b="1" i="1" dirty="0">
                <a:solidFill>
                  <a:srgbClr val="339933"/>
                </a:solidFill>
                <a:latin typeface="Arial Black" pitchFamily="34" charset="0"/>
              </a:rPr>
              <a:t>Volcanic</a:t>
            </a:r>
          </a:p>
          <a:p>
            <a:pPr algn="ctr"/>
            <a:r>
              <a:rPr lang="en-AU" sz="1000" b="1" i="1" dirty="0">
                <a:solidFill>
                  <a:srgbClr val="339933"/>
                </a:solidFill>
                <a:latin typeface="Arial Black" pitchFamily="34" charset="0"/>
              </a:rPr>
              <a:t>Belt</a:t>
            </a:r>
          </a:p>
        </p:txBody>
      </p:sp>
      <p:sp>
        <p:nvSpPr>
          <p:cNvPr id="466959" name="AutoShape 15"/>
          <p:cNvSpPr>
            <a:spLocks noChangeArrowheads="1"/>
          </p:cNvSpPr>
          <p:nvPr/>
        </p:nvSpPr>
        <p:spPr bwMode="auto">
          <a:xfrm>
            <a:off x="3540150" y="1562100"/>
            <a:ext cx="1655763" cy="647700"/>
          </a:xfrm>
          <a:prstGeom prst="wedgeRectCallout">
            <a:avLst>
              <a:gd name="adj1" fmla="val 91130"/>
              <a:gd name="adj2" fmla="val 107106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en-AU" sz="1800" b="1" dirty="0" err="1">
                <a:solidFill>
                  <a:srgbClr val="000000"/>
                </a:solidFill>
              </a:rPr>
              <a:t>Northparkes</a:t>
            </a:r>
            <a:endParaRPr lang="en-AU" sz="1800" b="1" dirty="0">
              <a:solidFill>
                <a:srgbClr val="000000"/>
              </a:solidFill>
            </a:endParaRPr>
          </a:p>
          <a:p>
            <a:pPr eaLnBrk="0" hangingPunct="0"/>
            <a:r>
              <a:rPr lang="en-AU" sz="1800" b="1" dirty="0">
                <a:solidFill>
                  <a:srgbClr val="000000"/>
                </a:solidFill>
              </a:rPr>
              <a:t>1.5M </a:t>
            </a:r>
            <a:r>
              <a:rPr lang="en-AU" sz="1800" b="1" dirty="0" err="1">
                <a:solidFill>
                  <a:srgbClr val="000000"/>
                </a:solidFill>
              </a:rPr>
              <a:t>oz</a:t>
            </a:r>
            <a:endParaRPr lang="en-AU" sz="1800" b="1" dirty="0">
              <a:solidFill>
                <a:srgbClr val="000000"/>
              </a:solidFill>
            </a:endParaRPr>
          </a:p>
          <a:p>
            <a:pPr algn="ctr" eaLnBrk="0" hangingPunct="0"/>
            <a:endParaRPr lang="en-AU" sz="1800" b="1" dirty="0"/>
          </a:p>
        </p:txBody>
      </p:sp>
      <p:sp>
        <p:nvSpPr>
          <p:cNvPr id="466960" name="AutoShape 16"/>
          <p:cNvSpPr>
            <a:spLocks noChangeArrowheads="1"/>
          </p:cNvSpPr>
          <p:nvPr/>
        </p:nvSpPr>
        <p:spPr bwMode="auto">
          <a:xfrm>
            <a:off x="3686969" y="2990850"/>
            <a:ext cx="935037" cy="647700"/>
          </a:xfrm>
          <a:prstGeom prst="wedgeRectCallout">
            <a:avLst>
              <a:gd name="adj1" fmla="val 84634"/>
              <a:gd name="adj2" fmla="val 77940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en-AU" sz="1800" b="1">
                <a:solidFill>
                  <a:srgbClr val="000000"/>
                </a:solidFill>
              </a:rPr>
              <a:t>Cowal</a:t>
            </a:r>
          </a:p>
          <a:p>
            <a:pPr eaLnBrk="0" hangingPunct="0"/>
            <a:r>
              <a:rPr lang="en-AU" sz="1800" b="1">
                <a:solidFill>
                  <a:srgbClr val="000000"/>
                </a:solidFill>
              </a:rPr>
              <a:t>6M oz</a:t>
            </a:r>
          </a:p>
        </p:txBody>
      </p:sp>
      <p:sp>
        <p:nvSpPr>
          <p:cNvPr id="466961" name="AutoShape 17"/>
          <p:cNvSpPr>
            <a:spLocks noChangeArrowheads="1"/>
          </p:cNvSpPr>
          <p:nvPr/>
        </p:nvSpPr>
        <p:spPr bwMode="auto">
          <a:xfrm>
            <a:off x="5085158" y="5086351"/>
            <a:ext cx="1512887" cy="647700"/>
          </a:xfrm>
          <a:prstGeom prst="wedgeRectCallout">
            <a:avLst>
              <a:gd name="adj1" fmla="val -59551"/>
              <a:gd name="adj2" fmla="val -157106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en-AU" sz="1800" b="1" dirty="0" err="1">
                <a:solidFill>
                  <a:srgbClr val="000000"/>
                </a:solidFill>
              </a:rPr>
              <a:t>Gidginbung</a:t>
            </a:r>
            <a:endParaRPr lang="en-AU" sz="1800" b="1" dirty="0">
              <a:solidFill>
                <a:srgbClr val="000000"/>
              </a:solidFill>
            </a:endParaRPr>
          </a:p>
          <a:p>
            <a:pPr eaLnBrk="0" hangingPunct="0"/>
            <a:r>
              <a:rPr lang="en-AU" sz="1800" b="1" dirty="0">
                <a:solidFill>
                  <a:srgbClr val="000000"/>
                </a:solidFill>
              </a:rPr>
              <a:t>0.7M </a:t>
            </a:r>
            <a:r>
              <a:rPr lang="en-AU" sz="1800" b="1" dirty="0" err="1">
                <a:solidFill>
                  <a:srgbClr val="000000"/>
                </a:solidFill>
              </a:rPr>
              <a:t>oz</a:t>
            </a:r>
            <a:endParaRPr lang="en-AU" sz="1800" b="1" dirty="0">
              <a:solidFill>
                <a:srgbClr val="000000"/>
              </a:solidFill>
            </a:endParaRPr>
          </a:p>
        </p:txBody>
      </p:sp>
      <p:sp>
        <p:nvSpPr>
          <p:cNvPr id="466962" name="AutoShape 18"/>
          <p:cNvSpPr>
            <a:spLocks noChangeArrowheads="1"/>
          </p:cNvSpPr>
          <p:nvPr/>
        </p:nvSpPr>
        <p:spPr bwMode="auto">
          <a:xfrm>
            <a:off x="7837487" y="2187575"/>
            <a:ext cx="1187450" cy="647700"/>
          </a:xfrm>
          <a:prstGeom prst="wedgeRectCallout">
            <a:avLst>
              <a:gd name="adj1" fmla="val -186495"/>
              <a:gd name="adj2" fmla="val -4363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en-AU" sz="1800" b="1" dirty="0">
                <a:solidFill>
                  <a:srgbClr val="000000"/>
                </a:solidFill>
              </a:rPr>
              <a:t>Peak Hill</a:t>
            </a:r>
          </a:p>
          <a:p>
            <a:pPr eaLnBrk="0" hangingPunct="0"/>
            <a:r>
              <a:rPr lang="en-AU" sz="1800" b="1" dirty="0">
                <a:solidFill>
                  <a:srgbClr val="000000"/>
                </a:solidFill>
              </a:rPr>
              <a:t>0.7M </a:t>
            </a:r>
            <a:r>
              <a:rPr lang="en-AU" sz="1800" b="1" dirty="0" err="1">
                <a:solidFill>
                  <a:srgbClr val="000000"/>
                </a:solidFill>
              </a:rPr>
              <a:t>oz</a:t>
            </a:r>
            <a:endParaRPr lang="en-AU" sz="1800" b="1" dirty="0">
              <a:solidFill>
                <a:srgbClr val="000000"/>
              </a:solidFill>
            </a:endParaRPr>
          </a:p>
        </p:txBody>
      </p:sp>
      <p:sp>
        <p:nvSpPr>
          <p:cNvPr id="466963" name="AutoShape 19"/>
          <p:cNvSpPr>
            <a:spLocks noChangeArrowheads="1"/>
          </p:cNvSpPr>
          <p:nvPr/>
        </p:nvSpPr>
        <p:spPr bwMode="auto">
          <a:xfrm>
            <a:off x="7173118" y="4983163"/>
            <a:ext cx="1655763" cy="647700"/>
          </a:xfrm>
          <a:prstGeom prst="wedgeRectCallout">
            <a:avLst>
              <a:gd name="adj1" fmla="val -44056"/>
              <a:gd name="adj2" fmla="val -257843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en-AU" sz="1800" b="1">
                <a:solidFill>
                  <a:srgbClr val="000000"/>
                </a:solidFill>
              </a:rPr>
              <a:t>Cadia Valley</a:t>
            </a:r>
          </a:p>
          <a:p>
            <a:pPr eaLnBrk="0" hangingPunct="0"/>
            <a:r>
              <a:rPr lang="en-AU" sz="1800" b="1">
                <a:solidFill>
                  <a:srgbClr val="000000"/>
                </a:solidFill>
              </a:rPr>
              <a:t>44M oz</a:t>
            </a:r>
          </a:p>
        </p:txBody>
      </p:sp>
      <p:grpSp>
        <p:nvGrpSpPr>
          <p:cNvPr id="9234" name="Group 20"/>
          <p:cNvGrpSpPr>
            <a:grpSpLocks/>
          </p:cNvGrpSpPr>
          <p:nvPr/>
        </p:nvGrpSpPr>
        <p:grpSpPr bwMode="auto">
          <a:xfrm>
            <a:off x="569120" y="3221492"/>
            <a:ext cx="2406650" cy="1584325"/>
            <a:chOff x="249" y="2523"/>
            <a:chExt cx="1516" cy="998"/>
          </a:xfrm>
        </p:grpSpPr>
        <p:pic>
          <p:nvPicPr>
            <p:cNvPr id="9238" name="Picture 21" descr="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795"/>
              <a:ext cx="3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22" descr="0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339"/>
              <a:ext cx="3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23" descr="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3067"/>
              <a:ext cx="3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 Box 24"/>
            <p:cNvSpPr txBox="1">
              <a:spLocks noChangeArrowheads="1"/>
            </p:cNvSpPr>
            <p:nvPr/>
          </p:nvSpPr>
          <p:spPr bwMode="auto">
            <a:xfrm>
              <a:off x="612" y="2798"/>
              <a:ext cx="102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AU" sz="1200">
                  <a:solidFill>
                    <a:srgbClr val="003366"/>
                  </a:solidFill>
                  <a:latin typeface="Cambria" pitchFamily="18" charset="0"/>
                </a:rPr>
                <a:t>Monzonitic intrusions</a:t>
              </a:r>
            </a:p>
          </p:txBody>
        </p:sp>
        <p:sp>
          <p:nvSpPr>
            <p:cNvPr id="9242" name="Text Box 25"/>
            <p:cNvSpPr txBox="1">
              <a:spLocks noChangeArrowheads="1"/>
            </p:cNvSpPr>
            <p:nvPr/>
          </p:nvSpPr>
          <p:spPr bwMode="auto">
            <a:xfrm>
              <a:off x="612" y="3070"/>
              <a:ext cx="11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AU" sz="1200">
                  <a:solidFill>
                    <a:srgbClr val="003366"/>
                  </a:solidFill>
                  <a:latin typeface="Cambria" pitchFamily="18" charset="0"/>
                </a:rPr>
                <a:t>Ordovician arc volcanics</a:t>
              </a:r>
            </a:p>
          </p:txBody>
        </p:sp>
        <p:sp>
          <p:nvSpPr>
            <p:cNvPr id="9243" name="Text Box 26"/>
            <p:cNvSpPr txBox="1">
              <a:spLocks noChangeArrowheads="1"/>
            </p:cNvSpPr>
            <p:nvPr/>
          </p:nvSpPr>
          <p:spPr bwMode="auto">
            <a:xfrm>
              <a:off x="612" y="3343"/>
              <a:ext cx="85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AU" sz="1200">
                  <a:solidFill>
                    <a:srgbClr val="003366"/>
                  </a:solidFill>
                  <a:latin typeface="Cambria" pitchFamily="18" charset="0"/>
                </a:rPr>
                <a:t>Fifield complexes</a:t>
              </a:r>
            </a:p>
          </p:txBody>
        </p:sp>
        <p:pic>
          <p:nvPicPr>
            <p:cNvPr id="9244" name="Picture 27" descr="leg_pp_1DG-001_ALK_NSW_2MK_A4_2d_MGA_macq_arc_ord_Volc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523"/>
              <a:ext cx="363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 Box 28"/>
            <p:cNvSpPr txBox="1">
              <a:spLocks noChangeArrowheads="1"/>
            </p:cNvSpPr>
            <p:nvPr/>
          </p:nvSpPr>
          <p:spPr bwMode="auto">
            <a:xfrm>
              <a:off x="612" y="2523"/>
              <a:ext cx="8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AU" sz="1200" dirty="0">
                  <a:solidFill>
                    <a:srgbClr val="003366"/>
                  </a:solidFill>
                  <a:latin typeface="Cambria" pitchFamily="18" charset="0"/>
                </a:rPr>
                <a:t>Younger granites</a:t>
              </a:r>
            </a:p>
          </p:txBody>
        </p:sp>
      </p:grpSp>
      <p:sp>
        <p:nvSpPr>
          <p:cNvPr id="9235" name="Rectangle 29"/>
          <p:cNvSpPr>
            <a:spLocks noChangeArrowheads="1"/>
          </p:cNvSpPr>
          <p:nvPr/>
        </p:nvSpPr>
        <p:spPr bwMode="auto">
          <a:xfrm>
            <a:off x="3973513" y="3260725"/>
            <a:ext cx="180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0" hangingPunct="0"/>
            <a:endParaRPr lang="en-US" sz="1600" b="1">
              <a:solidFill>
                <a:srgbClr val="FF3300"/>
              </a:solidFill>
            </a:endParaRPr>
          </a:p>
        </p:txBody>
      </p:sp>
      <p:sp>
        <p:nvSpPr>
          <p:cNvPr id="466974" name="AutoShape 30"/>
          <p:cNvSpPr>
            <a:spLocks noChangeArrowheads="1"/>
          </p:cNvSpPr>
          <p:nvPr/>
        </p:nvSpPr>
        <p:spPr bwMode="auto">
          <a:xfrm>
            <a:off x="3898133" y="782638"/>
            <a:ext cx="1655762" cy="647700"/>
          </a:xfrm>
          <a:prstGeom prst="wedgeRectCallout">
            <a:avLst>
              <a:gd name="adj1" fmla="val 84995"/>
              <a:gd name="adj2" fmla="val 143384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0" hangingPunct="0"/>
            <a:r>
              <a:rPr lang="en-AU" sz="1800" b="1" dirty="0">
                <a:solidFill>
                  <a:srgbClr val="000000"/>
                </a:solidFill>
              </a:rPr>
              <a:t>Tomingley</a:t>
            </a:r>
          </a:p>
          <a:p>
            <a:pPr eaLnBrk="0" hangingPunct="0"/>
            <a:r>
              <a:rPr lang="en-AU" sz="1800" b="1" dirty="0">
                <a:solidFill>
                  <a:srgbClr val="000000"/>
                </a:solidFill>
              </a:rPr>
              <a:t>0.8M </a:t>
            </a:r>
            <a:r>
              <a:rPr lang="en-AU" sz="1800" b="1" dirty="0" err="1">
                <a:solidFill>
                  <a:srgbClr val="000000"/>
                </a:solidFill>
              </a:rPr>
              <a:t>oz</a:t>
            </a:r>
            <a:endParaRPr lang="en-AU" sz="1800" b="1" dirty="0">
              <a:solidFill>
                <a:srgbClr val="000000"/>
              </a:solidFill>
            </a:endParaRPr>
          </a:p>
          <a:p>
            <a:pPr algn="ctr" eaLnBrk="0" hangingPunct="0"/>
            <a:endParaRPr lang="en-AU" sz="1800" b="1" dirty="0"/>
          </a:p>
        </p:txBody>
      </p:sp>
      <p:sp>
        <p:nvSpPr>
          <p:cNvPr id="466975" name="Rectangle 31"/>
          <p:cNvSpPr>
            <a:spLocks noGrp="1" noChangeArrowheads="1"/>
          </p:cNvSpPr>
          <p:nvPr>
            <p:ph type="title"/>
          </p:nvPr>
        </p:nvSpPr>
        <p:spPr>
          <a:xfrm>
            <a:off x="242888" y="1165225"/>
            <a:ext cx="3059113" cy="18557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3366"/>
                </a:solidFill>
                <a:latin typeface="Cambria" pitchFamily="18" charset="0"/>
              </a:rPr>
              <a:t>Macquarie Arc</a:t>
            </a:r>
            <a:br>
              <a:rPr lang="en-US" sz="3200" b="1" dirty="0" smtClean="0">
                <a:solidFill>
                  <a:srgbClr val="003366"/>
                </a:solidFill>
                <a:latin typeface="Cambria" pitchFamily="18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mbria" pitchFamily="18" charset="0"/>
              </a:rPr>
              <a:t>Major Deposits</a:t>
            </a:r>
            <a:br>
              <a:rPr lang="en-US" sz="3200" b="1" dirty="0" smtClean="0">
                <a:solidFill>
                  <a:srgbClr val="003366"/>
                </a:solidFill>
                <a:latin typeface="Cambria" pitchFamily="18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mbria" pitchFamily="18" charset="0"/>
              </a:rPr>
              <a:t>(Modern)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38438" y="241011"/>
            <a:ext cx="614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Geological Setting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969168"/>
            <a:ext cx="4791076" cy="1240631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TGP Tenements</a:t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Regional Geology</a:t>
            </a:r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5288" y="3862388"/>
            <a:ext cx="2328863" cy="285750"/>
            <a:chOff x="1292" y="2024"/>
            <a:chExt cx="1467" cy="180"/>
          </a:xfrm>
        </p:grpSpPr>
        <p:sp>
          <p:nvSpPr>
            <p:cNvPr id="11310" name="Text Box 7"/>
            <p:cNvSpPr txBox="1">
              <a:spLocks noChangeArrowheads="1"/>
            </p:cNvSpPr>
            <p:nvPr/>
          </p:nvSpPr>
          <p:spPr bwMode="auto">
            <a:xfrm>
              <a:off x="1655" y="2027"/>
              <a:ext cx="11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AU" sz="1200" dirty="0">
                  <a:solidFill>
                    <a:srgbClr val="003366"/>
                  </a:solidFill>
                  <a:latin typeface="Calibri" pitchFamily="34" charset="0"/>
                  <a:cs typeface="Calibri" pitchFamily="34" charset="0"/>
                </a:rPr>
                <a:t>Late Devonian sediments</a:t>
              </a:r>
            </a:p>
          </p:txBody>
        </p:sp>
        <p:pic>
          <p:nvPicPr>
            <p:cNvPr id="11311" name="Picture 8" descr="te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024"/>
              <a:ext cx="36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395288" y="4294188"/>
            <a:ext cx="2222500" cy="285750"/>
            <a:chOff x="1292" y="2296"/>
            <a:chExt cx="1400" cy="180"/>
          </a:xfrm>
        </p:grpSpPr>
        <p:sp>
          <p:nvSpPr>
            <p:cNvPr id="11308" name="Text Box 10"/>
            <p:cNvSpPr txBox="1">
              <a:spLocks noChangeArrowheads="1"/>
            </p:cNvSpPr>
            <p:nvPr/>
          </p:nvSpPr>
          <p:spPr bwMode="auto">
            <a:xfrm>
              <a:off x="1655" y="2299"/>
              <a:ext cx="103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AU" sz="1200" dirty="0">
                  <a:solidFill>
                    <a:srgbClr val="003366"/>
                  </a:solidFill>
                  <a:latin typeface="Calibri" pitchFamily="34" charset="0"/>
                  <a:cs typeface="Calibri" pitchFamily="34" charset="0"/>
                </a:rPr>
                <a:t>Early Devonian granites</a:t>
              </a:r>
            </a:p>
          </p:txBody>
        </p:sp>
        <p:pic>
          <p:nvPicPr>
            <p:cNvPr id="11309" name="Picture 11" descr="te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296"/>
              <a:ext cx="36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1" name="Group 12"/>
          <p:cNvGrpSpPr>
            <a:grpSpLocks/>
          </p:cNvGrpSpPr>
          <p:nvPr/>
        </p:nvGrpSpPr>
        <p:grpSpPr bwMode="auto">
          <a:xfrm>
            <a:off x="395288" y="4640267"/>
            <a:ext cx="3230562" cy="461963"/>
            <a:chOff x="1292" y="2514"/>
            <a:chExt cx="2035" cy="291"/>
          </a:xfrm>
        </p:grpSpPr>
        <p:sp>
          <p:nvSpPr>
            <p:cNvPr id="11306" name="Text Box 13"/>
            <p:cNvSpPr txBox="1">
              <a:spLocks noChangeArrowheads="1"/>
            </p:cNvSpPr>
            <p:nvPr/>
          </p:nvSpPr>
          <p:spPr bwMode="auto">
            <a:xfrm>
              <a:off x="1655" y="2514"/>
              <a:ext cx="16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AU" sz="1200" dirty="0">
                  <a:solidFill>
                    <a:srgbClr val="003366"/>
                  </a:solidFill>
                  <a:latin typeface="Calibri" pitchFamily="34" charset="0"/>
                  <a:cs typeface="Calibri" pitchFamily="34" charset="0"/>
                </a:rPr>
                <a:t>Late Silurian to Mid Devonian volcanics </a:t>
              </a:r>
            </a:p>
            <a:p>
              <a:r>
                <a:rPr lang="en-AU" sz="1200" dirty="0">
                  <a:solidFill>
                    <a:srgbClr val="003366"/>
                  </a:solidFill>
                  <a:latin typeface="Calibri" pitchFamily="34" charset="0"/>
                  <a:cs typeface="Calibri" pitchFamily="34" charset="0"/>
                </a:rPr>
                <a:t>and sediments</a:t>
              </a:r>
            </a:p>
          </p:txBody>
        </p:sp>
        <p:pic>
          <p:nvPicPr>
            <p:cNvPr id="11307" name="Picture 14" descr="te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568"/>
              <a:ext cx="36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2" name="Group 15"/>
          <p:cNvGrpSpPr>
            <a:grpSpLocks/>
          </p:cNvGrpSpPr>
          <p:nvPr/>
        </p:nvGrpSpPr>
        <p:grpSpPr bwMode="auto">
          <a:xfrm>
            <a:off x="395288" y="5157788"/>
            <a:ext cx="2779712" cy="285750"/>
            <a:chOff x="1292" y="2840"/>
            <a:chExt cx="1751" cy="180"/>
          </a:xfrm>
        </p:grpSpPr>
        <p:sp>
          <p:nvSpPr>
            <p:cNvPr id="11304" name="Text Box 16"/>
            <p:cNvSpPr txBox="1">
              <a:spLocks noChangeArrowheads="1"/>
            </p:cNvSpPr>
            <p:nvPr/>
          </p:nvSpPr>
          <p:spPr bwMode="auto">
            <a:xfrm>
              <a:off x="1655" y="2843"/>
              <a:ext cx="138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ts val="500"/>
                </a:spcBef>
                <a:spcAft>
                  <a:spcPts val="500"/>
                </a:spcAft>
              </a:pPr>
              <a:r>
                <a:rPr lang="en-AU" sz="1200" dirty="0">
                  <a:solidFill>
                    <a:srgbClr val="003366"/>
                  </a:solidFill>
                  <a:latin typeface="Calibri" pitchFamily="34" charset="0"/>
                  <a:cs typeface="Calibri" pitchFamily="34" charset="0"/>
                </a:rPr>
                <a:t>Ordovician to Silurian sediments</a:t>
              </a:r>
            </a:p>
          </p:txBody>
        </p:sp>
        <p:pic>
          <p:nvPicPr>
            <p:cNvPr id="11305" name="Picture 17" descr="tem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2840"/>
              <a:ext cx="36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3" name="Text Box 18"/>
          <p:cNvSpPr txBox="1">
            <a:spLocks noChangeArrowheads="1"/>
          </p:cNvSpPr>
          <p:nvPr/>
        </p:nvSpPr>
        <p:spPr bwMode="auto">
          <a:xfrm>
            <a:off x="971550" y="5595938"/>
            <a:ext cx="20935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AU" sz="1200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Ordovician volcanic complexes</a:t>
            </a:r>
          </a:p>
        </p:txBody>
      </p:sp>
      <p:pic>
        <p:nvPicPr>
          <p:cNvPr id="11274" name="Picture 19" descr="te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91175"/>
            <a:ext cx="5730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5" name="Group 61"/>
          <p:cNvGrpSpPr>
            <a:grpSpLocks/>
          </p:cNvGrpSpPr>
          <p:nvPr/>
        </p:nvGrpSpPr>
        <p:grpSpPr bwMode="auto">
          <a:xfrm>
            <a:off x="4932363" y="188913"/>
            <a:ext cx="3994150" cy="6481762"/>
            <a:chOff x="3107" y="119"/>
            <a:chExt cx="2516" cy="4083"/>
          </a:xfrm>
        </p:grpSpPr>
        <p:sp>
          <p:nvSpPr>
            <p:cNvPr id="11276" name="Freeform 28"/>
            <p:cNvSpPr>
              <a:spLocks/>
            </p:cNvSpPr>
            <p:nvPr/>
          </p:nvSpPr>
          <p:spPr bwMode="auto">
            <a:xfrm>
              <a:off x="4843" y="2088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7" name="Freeform 30"/>
            <p:cNvSpPr>
              <a:spLocks/>
            </p:cNvSpPr>
            <p:nvPr/>
          </p:nvSpPr>
          <p:spPr bwMode="auto">
            <a:xfrm>
              <a:off x="4657" y="1776"/>
              <a:ext cx="86" cy="86"/>
            </a:xfrm>
            <a:custGeom>
              <a:avLst/>
              <a:gdLst>
                <a:gd name="T0" fmla="*/ 0 w 451"/>
                <a:gd name="T1" fmla="*/ 3 h 439"/>
                <a:gd name="T2" fmla="*/ 0 w 451"/>
                <a:gd name="T3" fmla="*/ 3 h 439"/>
                <a:gd name="T4" fmla="*/ 1 w 451"/>
                <a:gd name="T5" fmla="*/ 2 h 439"/>
                <a:gd name="T6" fmla="*/ 0 w 451"/>
                <a:gd name="T7" fmla="*/ 1 h 439"/>
                <a:gd name="T8" fmla="*/ 0 w 451"/>
                <a:gd name="T9" fmla="*/ 1 h 439"/>
                <a:gd name="T10" fmla="*/ 0 w 451"/>
                <a:gd name="T11" fmla="*/ 1 h 439"/>
                <a:gd name="T12" fmla="*/ 0 w 451"/>
                <a:gd name="T13" fmla="*/ 2 h 439"/>
                <a:gd name="T14" fmla="*/ 0 w 451"/>
                <a:gd name="T15" fmla="*/ 2 h 439"/>
                <a:gd name="T16" fmla="*/ 0 w 451"/>
                <a:gd name="T17" fmla="*/ 2 h 439"/>
                <a:gd name="T18" fmla="*/ 0 w 451"/>
                <a:gd name="T19" fmla="*/ 1 h 439"/>
                <a:gd name="T20" fmla="*/ 0 w 451"/>
                <a:gd name="T21" fmla="*/ 1 h 439"/>
                <a:gd name="T22" fmla="*/ 0 w 451"/>
                <a:gd name="T23" fmla="*/ 1 h 439"/>
                <a:gd name="T24" fmla="*/ 0 w 451"/>
                <a:gd name="T25" fmla="*/ 0 h 439"/>
                <a:gd name="T26" fmla="*/ 1 w 451"/>
                <a:gd name="T27" fmla="*/ 0 h 439"/>
                <a:gd name="T28" fmla="*/ 1 w 451"/>
                <a:gd name="T29" fmla="*/ 0 h 439"/>
                <a:gd name="T30" fmla="*/ 1 w 451"/>
                <a:gd name="T31" fmla="*/ 1 h 439"/>
                <a:gd name="T32" fmla="*/ 2 w 451"/>
                <a:gd name="T33" fmla="*/ 2 h 439"/>
                <a:gd name="T34" fmla="*/ 2 w 451"/>
                <a:gd name="T35" fmla="*/ 1 h 439"/>
                <a:gd name="T36" fmla="*/ 2 w 451"/>
                <a:gd name="T37" fmla="*/ 0 h 439"/>
                <a:gd name="T38" fmla="*/ 2 w 451"/>
                <a:gd name="T39" fmla="*/ 0 h 439"/>
                <a:gd name="T40" fmla="*/ 2 w 451"/>
                <a:gd name="T41" fmla="*/ 0 h 439"/>
                <a:gd name="T42" fmla="*/ 2 w 451"/>
                <a:gd name="T43" fmla="*/ 0 h 439"/>
                <a:gd name="T44" fmla="*/ 2 w 451"/>
                <a:gd name="T45" fmla="*/ 0 h 439"/>
                <a:gd name="T46" fmla="*/ 2 w 451"/>
                <a:gd name="T47" fmla="*/ 0 h 439"/>
                <a:gd name="T48" fmla="*/ 2 w 451"/>
                <a:gd name="T49" fmla="*/ 0 h 439"/>
                <a:gd name="T50" fmla="*/ 3 w 451"/>
                <a:gd name="T51" fmla="*/ 0 h 439"/>
                <a:gd name="T52" fmla="*/ 3 w 451"/>
                <a:gd name="T53" fmla="*/ 1 h 439"/>
                <a:gd name="T54" fmla="*/ 3 w 451"/>
                <a:gd name="T55" fmla="*/ 1 h 439"/>
                <a:gd name="T56" fmla="*/ 3 w 451"/>
                <a:gd name="T57" fmla="*/ 1 h 439"/>
                <a:gd name="T58" fmla="*/ 3 w 451"/>
                <a:gd name="T59" fmla="*/ 2 h 439"/>
                <a:gd name="T60" fmla="*/ 3 w 451"/>
                <a:gd name="T61" fmla="*/ 2 h 439"/>
                <a:gd name="T62" fmla="*/ 3 w 451"/>
                <a:gd name="T63" fmla="*/ 2 h 439"/>
                <a:gd name="T64" fmla="*/ 3 w 451"/>
                <a:gd name="T65" fmla="*/ 1 h 439"/>
                <a:gd name="T66" fmla="*/ 3 w 451"/>
                <a:gd name="T67" fmla="*/ 1 h 439"/>
                <a:gd name="T68" fmla="*/ 3 w 451"/>
                <a:gd name="T69" fmla="*/ 1 h 439"/>
                <a:gd name="T70" fmla="*/ 2 w 451"/>
                <a:gd name="T71" fmla="*/ 2 h 439"/>
                <a:gd name="T72" fmla="*/ 3 w 451"/>
                <a:gd name="T73" fmla="*/ 3 h 439"/>
                <a:gd name="T74" fmla="*/ 3 w 451"/>
                <a:gd name="T75" fmla="*/ 3 h 439"/>
                <a:gd name="T76" fmla="*/ 2 w 451"/>
                <a:gd name="T77" fmla="*/ 2 h 439"/>
                <a:gd name="T78" fmla="*/ 0 w 451"/>
                <a:gd name="T79" fmla="*/ 3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8" name="Freeform 31"/>
            <p:cNvSpPr>
              <a:spLocks/>
            </p:cNvSpPr>
            <p:nvPr/>
          </p:nvSpPr>
          <p:spPr bwMode="auto">
            <a:xfrm>
              <a:off x="4179" y="3151"/>
              <a:ext cx="86" cy="86"/>
            </a:xfrm>
            <a:custGeom>
              <a:avLst/>
              <a:gdLst>
                <a:gd name="T0" fmla="*/ 0 w 451"/>
                <a:gd name="T1" fmla="*/ 3 h 439"/>
                <a:gd name="T2" fmla="*/ 0 w 451"/>
                <a:gd name="T3" fmla="*/ 3 h 439"/>
                <a:gd name="T4" fmla="*/ 1 w 451"/>
                <a:gd name="T5" fmla="*/ 2 h 439"/>
                <a:gd name="T6" fmla="*/ 0 w 451"/>
                <a:gd name="T7" fmla="*/ 1 h 439"/>
                <a:gd name="T8" fmla="*/ 0 w 451"/>
                <a:gd name="T9" fmla="*/ 1 h 439"/>
                <a:gd name="T10" fmla="*/ 0 w 451"/>
                <a:gd name="T11" fmla="*/ 1 h 439"/>
                <a:gd name="T12" fmla="*/ 0 w 451"/>
                <a:gd name="T13" fmla="*/ 2 h 439"/>
                <a:gd name="T14" fmla="*/ 0 w 451"/>
                <a:gd name="T15" fmla="*/ 2 h 439"/>
                <a:gd name="T16" fmla="*/ 0 w 451"/>
                <a:gd name="T17" fmla="*/ 2 h 439"/>
                <a:gd name="T18" fmla="*/ 0 w 451"/>
                <a:gd name="T19" fmla="*/ 1 h 439"/>
                <a:gd name="T20" fmla="*/ 0 w 451"/>
                <a:gd name="T21" fmla="*/ 1 h 439"/>
                <a:gd name="T22" fmla="*/ 0 w 451"/>
                <a:gd name="T23" fmla="*/ 1 h 439"/>
                <a:gd name="T24" fmla="*/ 0 w 451"/>
                <a:gd name="T25" fmla="*/ 0 h 439"/>
                <a:gd name="T26" fmla="*/ 1 w 451"/>
                <a:gd name="T27" fmla="*/ 0 h 439"/>
                <a:gd name="T28" fmla="*/ 1 w 451"/>
                <a:gd name="T29" fmla="*/ 0 h 439"/>
                <a:gd name="T30" fmla="*/ 1 w 451"/>
                <a:gd name="T31" fmla="*/ 1 h 439"/>
                <a:gd name="T32" fmla="*/ 2 w 451"/>
                <a:gd name="T33" fmla="*/ 2 h 439"/>
                <a:gd name="T34" fmla="*/ 2 w 451"/>
                <a:gd name="T35" fmla="*/ 1 h 439"/>
                <a:gd name="T36" fmla="*/ 2 w 451"/>
                <a:gd name="T37" fmla="*/ 0 h 439"/>
                <a:gd name="T38" fmla="*/ 2 w 451"/>
                <a:gd name="T39" fmla="*/ 0 h 439"/>
                <a:gd name="T40" fmla="*/ 2 w 451"/>
                <a:gd name="T41" fmla="*/ 0 h 439"/>
                <a:gd name="T42" fmla="*/ 2 w 451"/>
                <a:gd name="T43" fmla="*/ 0 h 439"/>
                <a:gd name="T44" fmla="*/ 2 w 451"/>
                <a:gd name="T45" fmla="*/ 0 h 439"/>
                <a:gd name="T46" fmla="*/ 2 w 451"/>
                <a:gd name="T47" fmla="*/ 0 h 439"/>
                <a:gd name="T48" fmla="*/ 2 w 451"/>
                <a:gd name="T49" fmla="*/ 0 h 439"/>
                <a:gd name="T50" fmla="*/ 3 w 451"/>
                <a:gd name="T51" fmla="*/ 0 h 439"/>
                <a:gd name="T52" fmla="*/ 3 w 451"/>
                <a:gd name="T53" fmla="*/ 1 h 439"/>
                <a:gd name="T54" fmla="*/ 3 w 451"/>
                <a:gd name="T55" fmla="*/ 1 h 439"/>
                <a:gd name="T56" fmla="*/ 3 w 451"/>
                <a:gd name="T57" fmla="*/ 1 h 439"/>
                <a:gd name="T58" fmla="*/ 3 w 451"/>
                <a:gd name="T59" fmla="*/ 2 h 439"/>
                <a:gd name="T60" fmla="*/ 3 w 451"/>
                <a:gd name="T61" fmla="*/ 2 h 439"/>
                <a:gd name="T62" fmla="*/ 3 w 451"/>
                <a:gd name="T63" fmla="*/ 2 h 439"/>
                <a:gd name="T64" fmla="*/ 3 w 451"/>
                <a:gd name="T65" fmla="*/ 1 h 439"/>
                <a:gd name="T66" fmla="*/ 3 w 451"/>
                <a:gd name="T67" fmla="*/ 1 h 439"/>
                <a:gd name="T68" fmla="*/ 3 w 451"/>
                <a:gd name="T69" fmla="*/ 1 h 439"/>
                <a:gd name="T70" fmla="*/ 2 w 451"/>
                <a:gd name="T71" fmla="*/ 2 h 439"/>
                <a:gd name="T72" fmla="*/ 3 w 451"/>
                <a:gd name="T73" fmla="*/ 3 h 439"/>
                <a:gd name="T74" fmla="*/ 3 w 451"/>
                <a:gd name="T75" fmla="*/ 3 h 439"/>
                <a:gd name="T76" fmla="*/ 2 w 451"/>
                <a:gd name="T77" fmla="*/ 2 h 439"/>
                <a:gd name="T78" fmla="*/ 0 w 451"/>
                <a:gd name="T79" fmla="*/ 3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79" name="Freeform 32"/>
            <p:cNvSpPr>
              <a:spLocks/>
            </p:cNvSpPr>
            <p:nvPr/>
          </p:nvSpPr>
          <p:spPr bwMode="auto">
            <a:xfrm>
              <a:off x="4701" y="1517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0" name="Freeform 33"/>
            <p:cNvSpPr>
              <a:spLocks/>
            </p:cNvSpPr>
            <p:nvPr/>
          </p:nvSpPr>
          <p:spPr bwMode="auto">
            <a:xfrm>
              <a:off x="4732" y="1965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1" name="Freeform 34"/>
            <p:cNvSpPr>
              <a:spLocks/>
            </p:cNvSpPr>
            <p:nvPr/>
          </p:nvSpPr>
          <p:spPr bwMode="auto">
            <a:xfrm>
              <a:off x="4620" y="1623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2" name="Freeform 35"/>
            <p:cNvSpPr>
              <a:spLocks/>
            </p:cNvSpPr>
            <p:nvPr/>
          </p:nvSpPr>
          <p:spPr bwMode="auto">
            <a:xfrm>
              <a:off x="4669" y="1650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3" name="Freeform 36"/>
            <p:cNvSpPr>
              <a:spLocks/>
            </p:cNvSpPr>
            <p:nvPr/>
          </p:nvSpPr>
          <p:spPr bwMode="auto">
            <a:xfrm>
              <a:off x="4754" y="1635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4" name="Freeform 37"/>
            <p:cNvSpPr>
              <a:spLocks/>
            </p:cNvSpPr>
            <p:nvPr/>
          </p:nvSpPr>
          <p:spPr bwMode="auto">
            <a:xfrm>
              <a:off x="4829" y="1646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5" name="Freeform 38"/>
            <p:cNvSpPr>
              <a:spLocks/>
            </p:cNvSpPr>
            <p:nvPr/>
          </p:nvSpPr>
          <p:spPr bwMode="auto">
            <a:xfrm>
              <a:off x="4485" y="310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6" name="Freeform 39"/>
            <p:cNvSpPr>
              <a:spLocks/>
            </p:cNvSpPr>
            <p:nvPr/>
          </p:nvSpPr>
          <p:spPr bwMode="auto">
            <a:xfrm>
              <a:off x="4878" y="2277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7" name="Freeform 40"/>
            <p:cNvSpPr>
              <a:spLocks/>
            </p:cNvSpPr>
            <p:nvPr/>
          </p:nvSpPr>
          <p:spPr bwMode="auto">
            <a:xfrm>
              <a:off x="4742" y="1392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8" name="Freeform 41"/>
            <p:cNvSpPr>
              <a:spLocks/>
            </p:cNvSpPr>
            <p:nvPr/>
          </p:nvSpPr>
          <p:spPr bwMode="auto">
            <a:xfrm>
              <a:off x="4881" y="2308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89" name="Freeform 42"/>
            <p:cNvSpPr>
              <a:spLocks/>
            </p:cNvSpPr>
            <p:nvPr/>
          </p:nvSpPr>
          <p:spPr bwMode="auto">
            <a:xfrm>
              <a:off x="4747" y="2359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0" name="Freeform 43"/>
            <p:cNvSpPr>
              <a:spLocks/>
            </p:cNvSpPr>
            <p:nvPr/>
          </p:nvSpPr>
          <p:spPr bwMode="auto">
            <a:xfrm>
              <a:off x="4760" y="2449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1" name="Freeform 44"/>
            <p:cNvSpPr>
              <a:spLocks/>
            </p:cNvSpPr>
            <p:nvPr/>
          </p:nvSpPr>
          <p:spPr bwMode="auto">
            <a:xfrm>
              <a:off x="4736" y="3012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2" name="Freeform 45"/>
            <p:cNvSpPr>
              <a:spLocks/>
            </p:cNvSpPr>
            <p:nvPr/>
          </p:nvSpPr>
          <p:spPr bwMode="auto">
            <a:xfrm>
              <a:off x="4691" y="3039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3" name="Freeform 46"/>
            <p:cNvSpPr>
              <a:spLocks/>
            </p:cNvSpPr>
            <p:nvPr/>
          </p:nvSpPr>
          <p:spPr bwMode="auto">
            <a:xfrm>
              <a:off x="4542" y="3504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4" name="Freeform 47"/>
            <p:cNvSpPr>
              <a:spLocks/>
            </p:cNvSpPr>
            <p:nvPr/>
          </p:nvSpPr>
          <p:spPr bwMode="auto">
            <a:xfrm>
              <a:off x="4770" y="2092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5" name="Freeform 48"/>
            <p:cNvSpPr>
              <a:spLocks/>
            </p:cNvSpPr>
            <p:nvPr/>
          </p:nvSpPr>
          <p:spPr bwMode="auto">
            <a:xfrm>
              <a:off x="4795" y="2146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6" name="Freeform 49"/>
            <p:cNvSpPr>
              <a:spLocks/>
            </p:cNvSpPr>
            <p:nvPr/>
          </p:nvSpPr>
          <p:spPr bwMode="auto">
            <a:xfrm>
              <a:off x="4835" y="2233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7" name="Freeform 50"/>
            <p:cNvSpPr>
              <a:spLocks/>
            </p:cNvSpPr>
            <p:nvPr/>
          </p:nvSpPr>
          <p:spPr bwMode="auto">
            <a:xfrm>
              <a:off x="4837" y="2153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8" name="Freeform 51"/>
            <p:cNvSpPr>
              <a:spLocks/>
            </p:cNvSpPr>
            <p:nvPr/>
          </p:nvSpPr>
          <p:spPr bwMode="auto">
            <a:xfrm>
              <a:off x="4777" y="1180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299" name="Freeform 52"/>
            <p:cNvSpPr>
              <a:spLocks/>
            </p:cNvSpPr>
            <p:nvPr/>
          </p:nvSpPr>
          <p:spPr bwMode="auto">
            <a:xfrm>
              <a:off x="4778" y="1112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0" name="Freeform 53"/>
            <p:cNvSpPr>
              <a:spLocks/>
            </p:cNvSpPr>
            <p:nvPr/>
          </p:nvSpPr>
          <p:spPr bwMode="auto">
            <a:xfrm>
              <a:off x="4813" y="1711"/>
              <a:ext cx="50" cy="50"/>
            </a:xfrm>
            <a:custGeom>
              <a:avLst/>
              <a:gdLst>
                <a:gd name="T0" fmla="*/ 0 w 451"/>
                <a:gd name="T1" fmla="*/ 1 h 439"/>
                <a:gd name="T2" fmla="*/ 0 w 451"/>
                <a:gd name="T3" fmla="*/ 1 h 439"/>
                <a:gd name="T4" fmla="*/ 0 w 451"/>
                <a:gd name="T5" fmla="*/ 0 h 439"/>
                <a:gd name="T6" fmla="*/ 0 w 451"/>
                <a:gd name="T7" fmla="*/ 0 h 439"/>
                <a:gd name="T8" fmla="*/ 0 w 451"/>
                <a:gd name="T9" fmla="*/ 0 h 439"/>
                <a:gd name="T10" fmla="*/ 0 w 451"/>
                <a:gd name="T11" fmla="*/ 0 h 439"/>
                <a:gd name="T12" fmla="*/ 0 w 451"/>
                <a:gd name="T13" fmla="*/ 0 h 439"/>
                <a:gd name="T14" fmla="*/ 0 w 451"/>
                <a:gd name="T15" fmla="*/ 0 h 439"/>
                <a:gd name="T16" fmla="*/ 0 w 451"/>
                <a:gd name="T17" fmla="*/ 0 h 439"/>
                <a:gd name="T18" fmla="*/ 0 w 451"/>
                <a:gd name="T19" fmla="*/ 0 h 439"/>
                <a:gd name="T20" fmla="*/ 0 w 451"/>
                <a:gd name="T21" fmla="*/ 0 h 439"/>
                <a:gd name="T22" fmla="*/ 0 w 451"/>
                <a:gd name="T23" fmla="*/ 0 h 439"/>
                <a:gd name="T24" fmla="*/ 0 w 451"/>
                <a:gd name="T25" fmla="*/ 0 h 439"/>
                <a:gd name="T26" fmla="*/ 0 w 451"/>
                <a:gd name="T27" fmla="*/ 0 h 439"/>
                <a:gd name="T28" fmla="*/ 0 w 451"/>
                <a:gd name="T29" fmla="*/ 0 h 439"/>
                <a:gd name="T30" fmla="*/ 0 w 451"/>
                <a:gd name="T31" fmla="*/ 0 h 439"/>
                <a:gd name="T32" fmla="*/ 0 w 451"/>
                <a:gd name="T33" fmla="*/ 0 h 439"/>
                <a:gd name="T34" fmla="*/ 0 w 451"/>
                <a:gd name="T35" fmla="*/ 0 h 439"/>
                <a:gd name="T36" fmla="*/ 0 w 451"/>
                <a:gd name="T37" fmla="*/ 0 h 439"/>
                <a:gd name="T38" fmla="*/ 0 w 451"/>
                <a:gd name="T39" fmla="*/ 0 h 439"/>
                <a:gd name="T40" fmla="*/ 0 w 451"/>
                <a:gd name="T41" fmla="*/ 0 h 439"/>
                <a:gd name="T42" fmla="*/ 0 w 451"/>
                <a:gd name="T43" fmla="*/ 0 h 439"/>
                <a:gd name="T44" fmla="*/ 0 w 451"/>
                <a:gd name="T45" fmla="*/ 0 h 439"/>
                <a:gd name="T46" fmla="*/ 0 w 451"/>
                <a:gd name="T47" fmla="*/ 0 h 439"/>
                <a:gd name="T48" fmla="*/ 1 w 451"/>
                <a:gd name="T49" fmla="*/ 0 h 439"/>
                <a:gd name="T50" fmla="*/ 1 w 451"/>
                <a:gd name="T51" fmla="*/ 0 h 439"/>
                <a:gd name="T52" fmla="*/ 1 w 451"/>
                <a:gd name="T53" fmla="*/ 0 h 439"/>
                <a:gd name="T54" fmla="*/ 1 w 451"/>
                <a:gd name="T55" fmla="*/ 0 h 439"/>
                <a:gd name="T56" fmla="*/ 1 w 451"/>
                <a:gd name="T57" fmla="*/ 0 h 439"/>
                <a:gd name="T58" fmla="*/ 1 w 451"/>
                <a:gd name="T59" fmla="*/ 0 h 439"/>
                <a:gd name="T60" fmla="*/ 1 w 451"/>
                <a:gd name="T61" fmla="*/ 0 h 439"/>
                <a:gd name="T62" fmla="*/ 1 w 451"/>
                <a:gd name="T63" fmla="*/ 0 h 439"/>
                <a:gd name="T64" fmla="*/ 1 w 451"/>
                <a:gd name="T65" fmla="*/ 0 h 439"/>
                <a:gd name="T66" fmla="*/ 1 w 451"/>
                <a:gd name="T67" fmla="*/ 0 h 439"/>
                <a:gd name="T68" fmla="*/ 1 w 451"/>
                <a:gd name="T69" fmla="*/ 0 h 439"/>
                <a:gd name="T70" fmla="*/ 0 w 451"/>
                <a:gd name="T71" fmla="*/ 0 h 439"/>
                <a:gd name="T72" fmla="*/ 1 w 451"/>
                <a:gd name="T73" fmla="*/ 1 h 439"/>
                <a:gd name="T74" fmla="*/ 1 w 451"/>
                <a:gd name="T75" fmla="*/ 1 h 439"/>
                <a:gd name="T76" fmla="*/ 0 w 451"/>
                <a:gd name="T77" fmla="*/ 0 h 439"/>
                <a:gd name="T78" fmla="*/ 0 w 451"/>
                <a:gd name="T79" fmla="*/ 1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1" name="Rectangle 54"/>
            <p:cNvSpPr>
              <a:spLocks noChangeArrowheads="1"/>
            </p:cNvSpPr>
            <p:nvPr/>
          </p:nvSpPr>
          <p:spPr bwMode="auto">
            <a:xfrm>
              <a:off x="3107" y="119"/>
              <a:ext cx="2516" cy="4083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Freeform 57"/>
            <p:cNvSpPr>
              <a:spLocks/>
            </p:cNvSpPr>
            <p:nvPr/>
          </p:nvSpPr>
          <p:spPr bwMode="auto">
            <a:xfrm>
              <a:off x="4758" y="1037"/>
              <a:ext cx="86" cy="86"/>
            </a:xfrm>
            <a:custGeom>
              <a:avLst/>
              <a:gdLst>
                <a:gd name="T0" fmla="*/ 0 w 451"/>
                <a:gd name="T1" fmla="*/ 3 h 439"/>
                <a:gd name="T2" fmla="*/ 0 w 451"/>
                <a:gd name="T3" fmla="*/ 3 h 439"/>
                <a:gd name="T4" fmla="*/ 1 w 451"/>
                <a:gd name="T5" fmla="*/ 2 h 439"/>
                <a:gd name="T6" fmla="*/ 0 w 451"/>
                <a:gd name="T7" fmla="*/ 1 h 439"/>
                <a:gd name="T8" fmla="*/ 0 w 451"/>
                <a:gd name="T9" fmla="*/ 1 h 439"/>
                <a:gd name="T10" fmla="*/ 0 w 451"/>
                <a:gd name="T11" fmla="*/ 1 h 439"/>
                <a:gd name="T12" fmla="*/ 0 w 451"/>
                <a:gd name="T13" fmla="*/ 2 h 439"/>
                <a:gd name="T14" fmla="*/ 0 w 451"/>
                <a:gd name="T15" fmla="*/ 2 h 439"/>
                <a:gd name="T16" fmla="*/ 0 w 451"/>
                <a:gd name="T17" fmla="*/ 2 h 439"/>
                <a:gd name="T18" fmla="*/ 0 w 451"/>
                <a:gd name="T19" fmla="*/ 1 h 439"/>
                <a:gd name="T20" fmla="*/ 0 w 451"/>
                <a:gd name="T21" fmla="*/ 1 h 439"/>
                <a:gd name="T22" fmla="*/ 0 w 451"/>
                <a:gd name="T23" fmla="*/ 1 h 439"/>
                <a:gd name="T24" fmla="*/ 0 w 451"/>
                <a:gd name="T25" fmla="*/ 0 h 439"/>
                <a:gd name="T26" fmla="*/ 1 w 451"/>
                <a:gd name="T27" fmla="*/ 0 h 439"/>
                <a:gd name="T28" fmla="*/ 1 w 451"/>
                <a:gd name="T29" fmla="*/ 0 h 439"/>
                <a:gd name="T30" fmla="*/ 1 w 451"/>
                <a:gd name="T31" fmla="*/ 1 h 439"/>
                <a:gd name="T32" fmla="*/ 2 w 451"/>
                <a:gd name="T33" fmla="*/ 2 h 439"/>
                <a:gd name="T34" fmla="*/ 2 w 451"/>
                <a:gd name="T35" fmla="*/ 1 h 439"/>
                <a:gd name="T36" fmla="*/ 2 w 451"/>
                <a:gd name="T37" fmla="*/ 0 h 439"/>
                <a:gd name="T38" fmla="*/ 2 w 451"/>
                <a:gd name="T39" fmla="*/ 0 h 439"/>
                <a:gd name="T40" fmla="*/ 2 w 451"/>
                <a:gd name="T41" fmla="*/ 0 h 439"/>
                <a:gd name="T42" fmla="*/ 2 w 451"/>
                <a:gd name="T43" fmla="*/ 0 h 439"/>
                <a:gd name="T44" fmla="*/ 2 w 451"/>
                <a:gd name="T45" fmla="*/ 0 h 439"/>
                <a:gd name="T46" fmla="*/ 2 w 451"/>
                <a:gd name="T47" fmla="*/ 0 h 439"/>
                <a:gd name="T48" fmla="*/ 2 w 451"/>
                <a:gd name="T49" fmla="*/ 0 h 439"/>
                <a:gd name="T50" fmla="*/ 3 w 451"/>
                <a:gd name="T51" fmla="*/ 0 h 439"/>
                <a:gd name="T52" fmla="*/ 3 w 451"/>
                <a:gd name="T53" fmla="*/ 1 h 439"/>
                <a:gd name="T54" fmla="*/ 3 w 451"/>
                <a:gd name="T55" fmla="*/ 1 h 439"/>
                <a:gd name="T56" fmla="*/ 3 w 451"/>
                <a:gd name="T57" fmla="*/ 1 h 439"/>
                <a:gd name="T58" fmla="*/ 3 w 451"/>
                <a:gd name="T59" fmla="*/ 2 h 439"/>
                <a:gd name="T60" fmla="*/ 3 w 451"/>
                <a:gd name="T61" fmla="*/ 2 h 439"/>
                <a:gd name="T62" fmla="*/ 3 w 451"/>
                <a:gd name="T63" fmla="*/ 2 h 439"/>
                <a:gd name="T64" fmla="*/ 3 w 451"/>
                <a:gd name="T65" fmla="*/ 1 h 439"/>
                <a:gd name="T66" fmla="*/ 3 w 451"/>
                <a:gd name="T67" fmla="*/ 1 h 439"/>
                <a:gd name="T68" fmla="*/ 3 w 451"/>
                <a:gd name="T69" fmla="*/ 1 h 439"/>
                <a:gd name="T70" fmla="*/ 2 w 451"/>
                <a:gd name="T71" fmla="*/ 2 h 439"/>
                <a:gd name="T72" fmla="*/ 3 w 451"/>
                <a:gd name="T73" fmla="*/ 3 h 439"/>
                <a:gd name="T74" fmla="*/ 3 w 451"/>
                <a:gd name="T75" fmla="*/ 3 h 439"/>
                <a:gd name="T76" fmla="*/ 2 w 451"/>
                <a:gd name="T77" fmla="*/ 2 h 439"/>
                <a:gd name="T78" fmla="*/ 0 w 451"/>
                <a:gd name="T79" fmla="*/ 3 h 43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51" h="439">
                  <a:moveTo>
                    <a:pt x="57" y="436"/>
                  </a:moveTo>
                  <a:lnTo>
                    <a:pt x="36" y="417"/>
                  </a:lnTo>
                  <a:lnTo>
                    <a:pt x="192" y="246"/>
                  </a:lnTo>
                  <a:lnTo>
                    <a:pt x="70" y="111"/>
                  </a:lnTo>
                  <a:lnTo>
                    <a:pt x="48" y="148"/>
                  </a:lnTo>
                  <a:lnTo>
                    <a:pt x="28" y="183"/>
                  </a:lnTo>
                  <a:lnTo>
                    <a:pt x="13" y="223"/>
                  </a:lnTo>
                  <a:lnTo>
                    <a:pt x="1" y="256"/>
                  </a:lnTo>
                  <a:lnTo>
                    <a:pt x="0" y="207"/>
                  </a:lnTo>
                  <a:lnTo>
                    <a:pt x="6" y="156"/>
                  </a:lnTo>
                  <a:lnTo>
                    <a:pt x="22" y="108"/>
                  </a:lnTo>
                  <a:lnTo>
                    <a:pt x="39" y="85"/>
                  </a:lnTo>
                  <a:lnTo>
                    <a:pt x="67" y="55"/>
                  </a:lnTo>
                  <a:lnTo>
                    <a:pt x="121" y="4"/>
                  </a:lnTo>
                  <a:lnTo>
                    <a:pt x="151" y="37"/>
                  </a:lnTo>
                  <a:lnTo>
                    <a:pt x="99" y="85"/>
                  </a:lnTo>
                  <a:lnTo>
                    <a:pt x="214" y="220"/>
                  </a:lnTo>
                  <a:lnTo>
                    <a:pt x="349" y="84"/>
                  </a:lnTo>
                  <a:lnTo>
                    <a:pt x="312" y="57"/>
                  </a:lnTo>
                  <a:lnTo>
                    <a:pt x="273" y="33"/>
                  </a:lnTo>
                  <a:lnTo>
                    <a:pt x="247" y="19"/>
                  </a:lnTo>
                  <a:lnTo>
                    <a:pt x="210" y="0"/>
                  </a:lnTo>
                  <a:lnTo>
                    <a:pt x="285" y="10"/>
                  </a:lnTo>
                  <a:lnTo>
                    <a:pt x="330" y="25"/>
                  </a:lnTo>
                  <a:lnTo>
                    <a:pt x="366" y="46"/>
                  </a:lnTo>
                  <a:lnTo>
                    <a:pt x="381" y="57"/>
                  </a:lnTo>
                  <a:lnTo>
                    <a:pt x="400" y="76"/>
                  </a:lnTo>
                  <a:lnTo>
                    <a:pt x="426" y="108"/>
                  </a:lnTo>
                  <a:lnTo>
                    <a:pt x="445" y="165"/>
                  </a:lnTo>
                  <a:lnTo>
                    <a:pt x="451" y="219"/>
                  </a:lnTo>
                  <a:lnTo>
                    <a:pt x="450" y="276"/>
                  </a:lnTo>
                  <a:lnTo>
                    <a:pt x="436" y="222"/>
                  </a:lnTo>
                  <a:lnTo>
                    <a:pt x="418" y="178"/>
                  </a:lnTo>
                  <a:lnTo>
                    <a:pt x="396" y="133"/>
                  </a:lnTo>
                  <a:lnTo>
                    <a:pt x="373" y="108"/>
                  </a:lnTo>
                  <a:lnTo>
                    <a:pt x="237" y="249"/>
                  </a:lnTo>
                  <a:lnTo>
                    <a:pt x="397" y="418"/>
                  </a:lnTo>
                  <a:lnTo>
                    <a:pt x="373" y="439"/>
                  </a:lnTo>
                  <a:lnTo>
                    <a:pt x="214" y="267"/>
                  </a:lnTo>
                  <a:lnTo>
                    <a:pt x="57" y="4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11303" name="Text Box 60"/>
            <p:cNvSpPr txBox="1">
              <a:spLocks noChangeArrowheads="1"/>
            </p:cNvSpPr>
            <p:nvPr/>
          </p:nvSpPr>
          <p:spPr bwMode="auto">
            <a:xfrm>
              <a:off x="3696" y="2931"/>
              <a:ext cx="7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AU" sz="1400">
                  <a:solidFill>
                    <a:schemeClr val="accent1"/>
                  </a:solidFill>
                </a:rPr>
                <a:t>Northparkes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63" y="188912"/>
            <a:ext cx="4011803" cy="6488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67638" y="738335"/>
            <a:ext cx="7761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1200" b="1" dirty="0" err="1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Mingelo</a:t>
            </a:r>
            <a:endParaRPr lang="en-AU" sz="1200" b="1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AU" sz="1200" b="1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Volcanics</a:t>
            </a:r>
            <a:endParaRPr lang="en-AU" sz="1200" b="1" dirty="0">
              <a:solidFill>
                <a:srgbClr val="009900"/>
              </a:solidFill>
            </a:endParaRPr>
          </a:p>
        </p:txBody>
      </p:sp>
      <p:sp>
        <p:nvSpPr>
          <p:cNvPr id="52" name="AutoShape 9"/>
          <p:cNvSpPr>
            <a:spLocks noChangeAspect="1" noChangeArrowheads="1"/>
          </p:cNvSpPr>
          <p:nvPr/>
        </p:nvSpPr>
        <p:spPr bwMode="auto">
          <a:xfrm>
            <a:off x="7578724" y="1630362"/>
            <a:ext cx="209551" cy="209551"/>
          </a:xfrm>
          <a:prstGeom prst="diamond">
            <a:avLst/>
          </a:prstGeom>
          <a:solidFill>
            <a:srgbClr val="FF0000">
              <a:alpha val="3922"/>
            </a:srgbClr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AutoShape 9"/>
          <p:cNvSpPr>
            <a:spLocks noChangeAspect="1" noChangeArrowheads="1"/>
          </p:cNvSpPr>
          <p:nvPr/>
        </p:nvSpPr>
        <p:spPr bwMode="auto">
          <a:xfrm>
            <a:off x="7388225" y="2746374"/>
            <a:ext cx="209551" cy="209551"/>
          </a:xfrm>
          <a:prstGeom prst="diamond">
            <a:avLst/>
          </a:prstGeom>
          <a:solidFill>
            <a:srgbClr val="FF0000">
              <a:alpha val="3922"/>
            </a:srgbClr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7753351" y="1426746"/>
            <a:ext cx="5905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TGP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550151" y="2546936"/>
            <a:ext cx="8604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PHGM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0438"/>
            <a:ext cx="4932363" cy="393541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Parkes - </a:t>
            </a:r>
            <a:r>
              <a:rPr lang="en-US" sz="3200" b="1" dirty="0" err="1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Narromine</a:t>
            </a: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Regional</a:t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err="1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Aeromagnetics</a:t>
            </a: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Merged</a:t>
            </a:r>
            <a:br>
              <a:rPr lang="en-US" sz="18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Alkane detailed with DMR regional data</a:t>
            </a:r>
            <a:br>
              <a:rPr lang="en-US" sz="18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endParaRPr lang="en-US" sz="1800" b="1" dirty="0" smtClean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6" descr="Tomingley Merged Data TMI_EShade A4 150dpi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0038" y="88900"/>
            <a:ext cx="3494087" cy="669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7975" name="Text Box 7"/>
          <p:cNvSpPr txBox="1">
            <a:spLocks noChangeArrowheads="1"/>
          </p:cNvSpPr>
          <p:nvPr/>
        </p:nvSpPr>
        <p:spPr bwMode="auto">
          <a:xfrm>
            <a:off x="7165975" y="1460079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Tomingley 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7976" name="Text Box 8"/>
          <p:cNvSpPr txBox="1">
            <a:spLocks noChangeArrowheads="1"/>
          </p:cNvSpPr>
          <p:nvPr/>
        </p:nvSpPr>
        <p:spPr bwMode="auto">
          <a:xfrm>
            <a:off x="6975614" y="2769094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Peak Hill </a:t>
            </a: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7977" name="AutoShape 9"/>
          <p:cNvSpPr>
            <a:spLocks noChangeAspect="1" noChangeArrowheads="1"/>
          </p:cNvSpPr>
          <p:nvPr/>
        </p:nvSpPr>
        <p:spPr bwMode="auto">
          <a:xfrm>
            <a:off x="6996432" y="1713703"/>
            <a:ext cx="209551" cy="209551"/>
          </a:xfrm>
          <a:prstGeom prst="diamond">
            <a:avLst/>
          </a:prstGeom>
          <a:solidFill>
            <a:srgbClr val="FF0000">
              <a:alpha val="3922"/>
            </a:srgbClr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6891337" y="1057275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 16"/>
          <p:cNvSpPr/>
          <p:nvPr/>
        </p:nvSpPr>
        <p:spPr>
          <a:xfrm>
            <a:off x="6334125" y="3076575"/>
            <a:ext cx="636727" cy="3695700"/>
          </a:xfrm>
          <a:custGeom>
            <a:avLst/>
            <a:gdLst>
              <a:gd name="connsiteX0" fmla="*/ 0 w 636727"/>
              <a:gd name="connsiteY0" fmla="*/ 3695700 h 3695700"/>
              <a:gd name="connsiteX1" fmla="*/ 409575 w 636727"/>
              <a:gd name="connsiteY1" fmla="*/ 2867025 h 3695700"/>
              <a:gd name="connsiteX2" fmla="*/ 419100 w 636727"/>
              <a:gd name="connsiteY2" fmla="*/ 2486025 h 3695700"/>
              <a:gd name="connsiteX3" fmla="*/ 619125 w 636727"/>
              <a:gd name="connsiteY3" fmla="*/ 1781175 h 3695700"/>
              <a:gd name="connsiteX4" fmla="*/ 561975 w 636727"/>
              <a:gd name="connsiteY4" fmla="*/ 876300 h 3695700"/>
              <a:gd name="connsiteX5" fmla="*/ 47625 w 636727"/>
              <a:gd name="connsiteY5" fmla="*/ 0 h 36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6727" h="3695700">
                <a:moveTo>
                  <a:pt x="0" y="3695700"/>
                </a:moveTo>
                <a:cubicBezTo>
                  <a:pt x="169862" y="3382168"/>
                  <a:pt x="339725" y="3068637"/>
                  <a:pt x="409575" y="2867025"/>
                </a:cubicBezTo>
                <a:cubicBezTo>
                  <a:pt x="479425" y="2665413"/>
                  <a:pt x="384175" y="2667000"/>
                  <a:pt x="419100" y="2486025"/>
                </a:cubicBezTo>
                <a:cubicBezTo>
                  <a:pt x="454025" y="2305050"/>
                  <a:pt x="595313" y="2049462"/>
                  <a:pt x="619125" y="1781175"/>
                </a:cubicBezTo>
                <a:cubicBezTo>
                  <a:pt x="642937" y="1512888"/>
                  <a:pt x="657225" y="1173162"/>
                  <a:pt x="561975" y="876300"/>
                </a:cubicBezTo>
                <a:cubicBezTo>
                  <a:pt x="466725" y="579437"/>
                  <a:pt x="101600" y="176212"/>
                  <a:pt x="47625" y="0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 17"/>
          <p:cNvSpPr/>
          <p:nvPr/>
        </p:nvSpPr>
        <p:spPr>
          <a:xfrm>
            <a:off x="6219826" y="76199"/>
            <a:ext cx="671831" cy="2895717"/>
          </a:xfrm>
          <a:custGeom>
            <a:avLst/>
            <a:gdLst>
              <a:gd name="connsiteX0" fmla="*/ 295275 w 738155"/>
              <a:gd name="connsiteY0" fmla="*/ 2809875 h 2926260"/>
              <a:gd name="connsiteX1" fmla="*/ 314325 w 738155"/>
              <a:gd name="connsiteY1" fmla="*/ 2762250 h 2926260"/>
              <a:gd name="connsiteX2" fmla="*/ 733425 w 738155"/>
              <a:gd name="connsiteY2" fmla="*/ 1228725 h 2926260"/>
              <a:gd name="connsiteX3" fmla="*/ 0 w 738155"/>
              <a:gd name="connsiteY3" fmla="*/ 0 h 2926260"/>
              <a:gd name="connsiteX0" fmla="*/ 295275 w 761478"/>
              <a:gd name="connsiteY0" fmla="*/ 2809875 h 2895717"/>
              <a:gd name="connsiteX1" fmla="*/ 314325 w 761478"/>
              <a:gd name="connsiteY1" fmla="*/ 2762250 h 2895717"/>
              <a:gd name="connsiteX2" fmla="*/ 581025 w 761478"/>
              <a:gd name="connsiteY2" fmla="*/ 1704975 h 2895717"/>
              <a:gd name="connsiteX3" fmla="*/ 733425 w 761478"/>
              <a:gd name="connsiteY3" fmla="*/ 1228725 h 2895717"/>
              <a:gd name="connsiteX4" fmla="*/ 0 w 761478"/>
              <a:gd name="connsiteY4" fmla="*/ 0 h 2895717"/>
              <a:gd name="connsiteX0" fmla="*/ 295275 w 655340"/>
              <a:gd name="connsiteY0" fmla="*/ 2809875 h 2895717"/>
              <a:gd name="connsiteX1" fmla="*/ 314325 w 655340"/>
              <a:gd name="connsiteY1" fmla="*/ 2762250 h 2895717"/>
              <a:gd name="connsiteX2" fmla="*/ 581025 w 655340"/>
              <a:gd name="connsiteY2" fmla="*/ 1704975 h 2895717"/>
              <a:gd name="connsiteX3" fmla="*/ 600075 w 655340"/>
              <a:gd name="connsiteY3" fmla="*/ 733425 h 2895717"/>
              <a:gd name="connsiteX4" fmla="*/ 0 w 655340"/>
              <a:gd name="connsiteY4" fmla="*/ 0 h 2895717"/>
              <a:gd name="connsiteX0" fmla="*/ 295275 w 671831"/>
              <a:gd name="connsiteY0" fmla="*/ 2809875 h 2895717"/>
              <a:gd name="connsiteX1" fmla="*/ 314325 w 671831"/>
              <a:gd name="connsiteY1" fmla="*/ 2762250 h 2895717"/>
              <a:gd name="connsiteX2" fmla="*/ 581025 w 671831"/>
              <a:gd name="connsiteY2" fmla="*/ 1704975 h 2895717"/>
              <a:gd name="connsiteX3" fmla="*/ 600075 w 671831"/>
              <a:gd name="connsiteY3" fmla="*/ 733425 h 2895717"/>
              <a:gd name="connsiteX4" fmla="*/ 0 w 671831"/>
              <a:gd name="connsiteY4" fmla="*/ 0 h 289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831" h="2895717">
                <a:moveTo>
                  <a:pt x="295275" y="2809875"/>
                </a:moveTo>
                <a:cubicBezTo>
                  <a:pt x="268287" y="2917825"/>
                  <a:pt x="266700" y="2946400"/>
                  <a:pt x="314325" y="2762250"/>
                </a:cubicBezTo>
                <a:cubicBezTo>
                  <a:pt x="361950" y="2578100"/>
                  <a:pt x="511175" y="1960563"/>
                  <a:pt x="581025" y="1704975"/>
                </a:cubicBezTo>
                <a:cubicBezTo>
                  <a:pt x="650875" y="1449388"/>
                  <a:pt x="735012" y="998537"/>
                  <a:pt x="600075" y="733425"/>
                </a:cubicBezTo>
                <a:cubicBezTo>
                  <a:pt x="465138" y="468313"/>
                  <a:pt x="340519" y="384175"/>
                  <a:pt x="0" y="0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5457825" y="2171700"/>
            <a:ext cx="3416301" cy="327660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8" idx="4"/>
          </p:cNvCxnSpPr>
          <p:nvPr/>
        </p:nvCxnSpPr>
        <p:spPr>
          <a:xfrm flipH="1" flipV="1">
            <a:off x="6219826" y="76199"/>
            <a:ext cx="2654299" cy="256222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929700" y="4240615"/>
            <a:ext cx="68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LTZ</a:t>
            </a: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6915149" y="5109747"/>
            <a:ext cx="1371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Parkes Thrust </a:t>
            </a:r>
            <a:endParaRPr lang="en-US" sz="1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AutoShape 10"/>
          <p:cNvSpPr>
            <a:spLocks noChangeAspect="1" noChangeArrowheads="1"/>
          </p:cNvSpPr>
          <p:nvPr/>
        </p:nvSpPr>
        <p:spPr bwMode="auto">
          <a:xfrm>
            <a:off x="5529662" y="4950600"/>
            <a:ext cx="203994" cy="203995"/>
          </a:xfrm>
          <a:prstGeom prst="diamond">
            <a:avLst/>
          </a:prstGeom>
          <a:solidFill>
            <a:srgbClr val="FFCC00">
              <a:alpha val="3922"/>
            </a:srgbClr>
          </a:solidFill>
          <a:ln w="31750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676106" y="4693144"/>
            <a:ext cx="137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AU" sz="1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North Parkes </a:t>
            </a:r>
            <a:endParaRPr lang="en-US" sz="14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6786881" y="2938371"/>
            <a:ext cx="209551" cy="209551"/>
          </a:xfrm>
          <a:prstGeom prst="diamond">
            <a:avLst/>
          </a:prstGeom>
          <a:solidFill>
            <a:srgbClr val="FF0000">
              <a:alpha val="3922"/>
            </a:srgbClr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87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7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7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5" grpId="0"/>
      <p:bldP spid="467976" grpId="0"/>
      <p:bldP spid="467977" grpId="0" animBg="1"/>
      <p:bldP spid="17" grpId="0" animBg="1"/>
      <p:bldP spid="18" grpId="0" animBg="1"/>
      <p:bldP spid="34" grpId="0"/>
      <p:bldP spid="35" grpId="0"/>
      <p:bldP spid="16" grpId="0" animBg="1"/>
      <p:bldP spid="19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88737"/>
            <a:ext cx="614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200" dirty="0" smtClean="0">
                <a:solidFill>
                  <a:srgbClr val="003366"/>
                </a:solidFill>
                <a:latin typeface="Calibri" pitchFamily="34" charset="0"/>
              </a:rPr>
              <a:t>Local Geology</a:t>
            </a:r>
            <a:endParaRPr lang="en-AU" sz="32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1673512"/>
            <a:ext cx="4067689" cy="398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Ore </a:t>
            </a:r>
            <a:r>
              <a:rPr lang="en-AU" sz="1600" b="1" dirty="0">
                <a:solidFill>
                  <a:srgbClr val="003366"/>
                </a:solidFill>
                <a:latin typeface="Calibri"/>
              </a:rPr>
              <a:t>zones hosted within or along margins </a:t>
            </a: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of feldspar </a:t>
            </a:r>
            <a:r>
              <a:rPr lang="en-AU" sz="1600" b="1" dirty="0" err="1" smtClean="0">
                <a:solidFill>
                  <a:srgbClr val="003366"/>
                </a:solidFill>
                <a:latin typeface="Calibri"/>
              </a:rPr>
              <a:t>phyric</a:t>
            </a: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 </a:t>
            </a:r>
            <a:r>
              <a:rPr lang="en-AU" sz="1600" b="1" dirty="0" err="1" smtClean="0">
                <a:solidFill>
                  <a:srgbClr val="003366"/>
                </a:solidFill>
                <a:latin typeface="Calibri"/>
              </a:rPr>
              <a:t>monzodiorite</a:t>
            </a: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 sills</a:t>
            </a: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Geology concealed by variably thick magnetic overburden</a:t>
            </a: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Deep weathering profile</a:t>
            </a:r>
          </a:p>
          <a:p>
            <a:pPr marL="669925" lvl="0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East-west compression followed by dextral wrenching</a:t>
            </a:r>
          </a:p>
          <a:p>
            <a:pPr marL="669925" lvl="0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Calibri"/>
              </a:rPr>
              <a:t>Extensional post-mineralisation dyking</a:t>
            </a:r>
            <a:endParaRPr lang="en-AU" sz="1600" b="1" dirty="0">
              <a:solidFill>
                <a:srgbClr val="003366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737"/>
            <a:ext cx="4067691" cy="4872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8737"/>
            <a:ext cx="4067691" cy="4872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88736"/>
            <a:ext cx="4067691" cy="48720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8737"/>
            <a:ext cx="4067690" cy="4872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88735"/>
            <a:ext cx="4067691" cy="4872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58" y="0"/>
            <a:ext cx="5121536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85" y="0"/>
            <a:ext cx="512141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79" y="4762"/>
            <a:ext cx="5121415" cy="68580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329628" y="3396166"/>
            <a:ext cx="523875" cy="451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ight Arrow 29"/>
          <p:cNvSpPr/>
          <p:nvPr/>
        </p:nvSpPr>
        <p:spPr>
          <a:xfrm rot="10800000">
            <a:off x="8368744" y="3396165"/>
            <a:ext cx="523875" cy="451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ight Arrow 30"/>
          <p:cNvSpPr/>
          <p:nvPr/>
        </p:nvSpPr>
        <p:spPr>
          <a:xfrm rot="5400000">
            <a:off x="6321354" y="35971"/>
            <a:ext cx="523875" cy="451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ight Arrow 31"/>
          <p:cNvSpPr/>
          <p:nvPr/>
        </p:nvSpPr>
        <p:spPr>
          <a:xfrm rot="16200000">
            <a:off x="6321351" y="6374858"/>
            <a:ext cx="523875" cy="4519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80" y="0"/>
            <a:ext cx="5121415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85" y="0"/>
            <a:ext cx="512141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39722"/>
          <a:stretch/>
        </p:blipFill>
        <p:spPr>
          <a:xfrm>
            <a:off x="4695824" y="2724150"/>
            <a:ext cx="4448169" cy="4133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8" b="74028"/>
          <a:stretch/>
        </p:blipFill>
        <p:spPr>
          <a:xfrm>
            <a:off x="4022585" y="0"/>
            <a:ext cx="2054365" cy="17811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39722"/>
          <a:stretch/>
        </p:blipFill>
        <p:spPr>
          <a:xfrm>
            <a:off x="4695831" y="2724150"/>
            <a:ext cx="4448169" cy="413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3" b="58409"/>
          <a:stretch/>
        </p:blipFill>
        <p:spPr>
          <a:xfrm>
            <a:off x="4022457" y="1673512"/>
            <a:ext cx="5121536" cy="117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3" b="77986"/>
          <a:stretch/>
        </p:blipFill>
        <p:spPr>
          <a:xfrm>
            <a:off x="6809255" y="4762"/>
            <a:ext cx="2334738" cy="150971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6280926" y="1534241"/>
            <a:ext cx="407952" cy="5638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6280926" y="1980979"/>
            <a:ext cx="407952" cy="5638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97573" y="1258013"/>
            <a:ext cx="14725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000" dirty="0" smtClean="0">
                <a:solidFill>
                  <a:srgbClr val="FF0000"/>
                </a:solidFill>
              </a:rPr>
              <a:t>369,000oz @ 2.1g/t Au</a:t>
            </a:r>
            <a:endParaRPr lang="en-AU" sz="1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7573" y="1239675"/>
            <a:ext cx="16456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000" dirty="0" smtClean="0">
                <a:solidFill>
                  <a:srgbClr val="FF0000"/>
                </a:solidFill>
              </a:rPr>
              <a:t>Resource to be calculated</a:t>
            </a:r>
            <a:endParaRPr lang="en-AU" sz="1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84126" y="1258013"/>
            <a:ext cx="14725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000" dirty="0" smtClean="0">
                <a:solidFill>
                  <a:srgbClr val="FF0000"/>
                </a:solidFill>
              </a:rPr>
              <a:t>50,000oz @ 1.9g/t Au</a:t>
            </a:r>
            <a:endParaRPr lang="en-AU" sz="1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84124" y="1238958"/>
            <a:ext cx="14725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000" dirty="0" smtClean="0">
                <a:solidFill>
                  <a:srgbClr val="FF0000"/>
                </a:solidFill>
              </a:rPr>
              <a:t>392,000oz @ 1.9g/t Au</a:t>
            </a:r>
            <a:endParaRPr lang="en-AU" sz="1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84125" y="1239675"/>
            <a:ext cx="14725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000" dirty="0" smtClean="0">
                <a:solidFill>
                  <a:srgbClr val="FF0000"/>
                </a:solidFill>
              </a:rPr>
              <a:t>392,000oz @ 1.9g/t Au</a:t>
            </a:r>
            <a:endParaRPr lang="en-AU" sz="1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  <p:bldP spid="31" grpId="0" animBg="1"/>
      <p:bldP spid="32" grpId="0" animBg="1"/>
      <p:bldP spid="2" grpId="0" animBg="1"/>
      <p:bldP spid="27" grpId="0" animBg="1"/>
      <p:bldP spid="28" grpId="0" animBg="1"/>
      <p:bldP spid="29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8"/>
          <p:cNvSpPr txBox="1">
            <a:spLocks noChangeArrowheads="1"/>
          </p:cNvSpPr>
          <p:nvPr/>
        </p:nvSpPr>
        <p:spPr bwMode="auto">
          <a:xfrm>
            <a:off x="5800725" y="6242050"/>
            <a:ext cx="3179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2000" dirty="0">
                <a:solidFill>
                  <a:srgbClr val="ABA753"/>
                </a:solidFill>
                <a:latin typeface="Calibri" pitchFamily="34" charset="0"/>
              </a:rPr>
              <a:t>Arsenopyrite in Caloma core</a:t>
            </a:r>
          </a:p>
        </p:txBody>
      </p:sp>
      <p:pic>
        <p:nvPicPr>
          <p:cNvPr id="46084" name="Picture 9" descr="ALKANE STAR OF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82" y="1239836"/>
            <a:ext cx="5933837" cy="477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2"/>
          <p:cNvSpPr>
            <a:spLocks noChangeArrowheads="1"/>
          </p:cNvSpPr>
          <p:nvPr/>
        </p:nvSpPr>
        <p:spPr bwMode="auto">
          <a:xfrm>
            <a:off x="962025" y="203200"/>
            <a:ext cx="801846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Ore Genesis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2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ICT001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5" b="2953"/>
          <a:stretch>
            <a:fillRect/>
          </a:stretch>
        </p:blipFill>
        <p:spPr>
          <a:xfrm rot="16200000">
            <a:off x="4923362" y="2122741"/>
            <a:ext cx="5320659" cy="31206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4356" name="Rectangle 4"/>
          <p:cNvSpPr>
            <a:spLocks noChangeArrowheads="1"/>
          </p:cNvSpPr>
          <p:nvPr/>
        </p:nvSpPr>
        <p:spPr bwMode="auto">
          <a:xfrm>
            <a:off x="0" y="1273175"/>
            <a:ext cx="5800726" cy="40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0" tIns="45706" rIns="91410" bIns="45706">
            <a:spAutoFit/>
          </a:bodyPr>
          <a:lstStyle/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Multiphase alteration assemblage:  sericite </a:t>
            </a:r>
            <a:r>
              <a:rPr lang="en-AU" sz="1600" b="1" dirty="0">
                <a:solidFill>
                  <a:srgbClr val="003366"/>
                </a:solidFill>
              </a:rPr>
              <a:t>–</a:t>
            </a: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 </a:t>
            </a:r>
            <a:r>
              <a:rPr lang="en-AU" sz="1600" b="1" dirty="0" err="1" smtClean="0">
                <a:solidFill>
                  <a:srgbClr val="003366"/>
                </a:solidFill>
                <a:latin typeface="+mn-lt"/>
              </a:rPr>
              <a:t>ankerite</a:t>
            </a: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 </a:t>
            </a:r>
            <a:r>
              <a:rPr lang="en-AU" sz="1600" b="1" dirty="0">
                <a:solidFill>
                  <a:srgbClr val="003366"/>
                </a:solidFill>
                <a:latin typeface="+mn-lt"/>
              </a:rPr>
              <a:t>– </a:t>
            </a:r>
            <a:r>
              <a:rPr lang="en-AU" sz="1600" b="1" dirty="0" err="1">
                <a:solidFill>
                  <a:srgbClr val="003366"/>
                </a:solidFill>
                <a:latin typeface="+mn-lt"/>
              </a:rPr>
              <a:t>albite</a:t>
            </a:r>
            <a:r>
              <a:rPr lang="en-AU" sz="1600" b="1" dirty="0">
                <a:solidFill>
                  <a:srgbClr val="003366"/>
                </a:solidFill>
                <a:latin typeface="+mn-lt"/>
              </a:rPr>
              <a:t> </a:t>
            </a: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– chlorite – quartz – (fuchsite)</a:t>
            </a: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Weak zoning of carbonate spotting (</a:t>
            </a:r>
            <a:r>
              <a:rPr lang="en-AU" sz="1600" b="1" dirty="0" err="1" smtClean="0">
                <a:solidFill>
                  <a:srgbClr val="003366"/>
                </a:solidFill>
                <a:latin typeface="+mn-lt"/>
              </a:rPr>
              <a:t>ankerite</a:t>
            </a: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)</a:t>
            </a: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Mineralisation: pyrite – arsenopyrite (up </a:t>
            </a:r>
            <a:r>
              <a:rPr lang="en-AU" sz="1600" b="1" dirty="0">
                <a:solidFill>
                  <a:srgbClr val="003366"/>
                </a:solidFill>
                <a:latin typeface="+mn-lt"/>
              </a:rPr>
              <a:t>to 5% </a:t>
            </a: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As) 	trace:  </a:t>
            </a:r>
            <a:r>
              <a:rPr lang="en-AU" sz="1600" b="1" dirty="0" err="1" smtClean="0">
                <a:solidFill>
                  <a:srgbClr val="003366"/>
                </a:solidFill>
                <a:latin typeface="+mn-lt"/>
              </a:rPr>
              <a:t>sphalerite</a:t>
            </a: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, chalcopyrite, </a:t>
            </a:r>
            <a:r>
              <a:rPr lang="en-AU" sz="1600" b="1" dirty="0" err="1" smtClean="0">
                <a:solidFill>
                  <a:srgbClr val="003366"/>
                </a:solidFill>
                <a:latin typeface="+mn-lt"/>
              </a:rPr>
              <a:t>pyrrhotite</a:t>
            </a:r>
            <a:endParaRPr lang="en-AU" sz="1600" b="1" dirty="0">
              <a:solidFill>
                <a:srgbClr val="003366"/>
              </a:solidFill>
              <a:latin typeface="+mn-lt"/>
            </a:endParaRP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Gold forming within brittle fractures within quartz veins and pyrite</a:t>
            </a: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2 significant deformation events, E-W compression and subsequent dextral transpression</a:t>
            </a:r>
          </a:p>
          <a:p>
            <a:pPr marL="669925" indent="-285750" defTabSz="915988">
              <a:lnSpc>
                <a:spcPct val="150000"/>
              </a:lnSpc>
              <a:spcBef>
                <a:spcPct val="20000"/>
              </a:spcBef>
              <a:buClr>
                <a:srgbClr val="003366"/>
              </a:buClr>
              <a:buSzPct val="90000"/>
              <a:buFont typeface="Arial" pitchFamily="34" charset="0"/>
              <a:buChar char="•"/>
              <a:defRPr/>
            </a:pPr>
            <a:r>
              <a:rPr lang="en-AU" sz="1600" b="1" dirty="0" smtClean="0">
                <a:solidFill>
                  <a:srgbClr val="003366"/>
                </a:solidFill>
                <a:latin typeface="+mn-lt"/>
              </a:rPr>
              <a:t>Middle Devonian Tabberabberan Orogeny likely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62025" y="203200"/>
            <a:ext cx="801846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n-AU" sz="3200" dirty="0" smtClean="0">
                <a:solidFill>
                  <a:srgbClr val="003366"/>
                </a:solidFill>
                <a:latin typeface="Calibri" pitchFamily="34" charset="0"/>
              </a:rPr>
              <a:t>Ore Genesis</a:t>
            </a:r>
            <a:endParaRPr lang="en-AU" sz="320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6" name="Picture 8" descr="WY791 2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66039" y="2293397"/>
            <a:ext cx="5748639" cy="320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2" y="2574061"/>
            <a:ext cx="5783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err="1" smtClean="0"/>
              <a:t>Apy</a:t>
            </a:r>
            <a:endParaRPr lang="en-AU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439026" y="2943393"/>
            <a:ext cx="714376" cy="4942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1471" y="1255719"/>
            <a:ext cx="4025532" cy="355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72" y="4351300"/>
            <a:ext cx="3559530" cy="242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73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4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4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4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4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4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4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4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4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6" grpId="0" uiExpand="1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34963" y="5445125"/>
            <a:ext cx="88455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/>
          <a:lstStyle/>
          <a:p>
            <a:pPr defTabSz="915988" eaLnBrk="0" hangingPunct="0"/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3216" y="171451"/>
            <a:ext cx="3149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AU" sz="3200" b="1" dirty="0">
                <a:solidFill>
                  <a:srgbClr val="003366"/>
                </a:solidFill>
                <a:latin typeface="Calibri" pitchFamily="34" charset="0"/>
              </a:rPr>
              <a:t>Discovery </a:t>
            </a:r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History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08" y="1049307"/>
            <a:ext cx="5914585" cy="470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34312" y="5846672"/>
            <a:ext cx="3475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sz="2000" dirty="0" smtClean="0">
                <a:solidFill>
                  <a:srgbClr val="ABA753"/>
                </a:solidFill>
                <a:latin typeface="Calibri" pitchFamily="34" charset="0"/>
              </a:rPr>
              <a:t>Myalls United Lode 1883 - 1912</a:t>
            </a:r>
            <a:endParaRPr lang="en-AU" sz="2000" dirty="0">
              <a:solidFill>
                <a:srgbClr val="ABA75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0"/>
            <a:ext cx="512153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0"/>
            <a:ext cx="512153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64" y="0"/>
            <a:ext cx="512153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8435" y="2718790"/>
            <a:ext cx="1201939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10m @ 0.6g/t Au</a:t>
            </a:r>
          </a:p>
          <a:p>
            <a:r>
              <a:rPr lang="en-AU" sz="800" dirty="0" smtClean="0">
                <a:solidFill>
                  <a:srgbClr val="003366"/>
                </a:solidFill>
              </a:rPr>
              <a:t>3300ppm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62563" y="2965011"/>
            <a:ext cx="345874" cy="311589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41746" y="1756765"/>
            <a:ext cx="986428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16m @ 1.7g/t Au,</a:t>
            </a:r>
          </a:p>
          <a:p>
            <a:r>
              <a:rPr lang="en-AU" sz="800" dirty="0">
                <a:solidFill>
                  <a:srgbClr val="003366"/>
                </a:solidFill>
              </a:rPr>
              <a:t>5</a:t>
            </a:r>
            <a:r>
              <a:rPr lang="en-AU" sz="800" dirty="0" smtClean="0">
                <a:solidFill>
                  <a:srgbClr val="003366"/>
                </a:solidFill>
              </a:rPr>
              <a:t>00ppm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34844" y="2002986"/>
            <a:ext cx="500656" cy="430652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71216" y="2048291"/>
            <a:ext cx="1043884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11m @ 1.0g/t Au,</a:t>
            </a:r>
          </a:p>
          <a:p>
            <a:r>
              <a:rPr lang="en-AU" sz="800" dirty="0" smtClean="0">
                <a:solidFill>
                  <a:srgbClr val="003366"/>
                </a:solidFill>
              </a:rPr>
              <a:t>1800ppm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182496" y="2294512"/>
            <a:ext cx="288721" cy="139126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0"/>
            <a:ext cx="5121536" cy="685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60516" y="477678"/>
            <a:ext cx="1076768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4m @ 0.8g/t Au,</a:t>
            </a:r>
          </a:p>
          <a:p>
            <a:r>
              <a:rPr lang="en-AU" sz="800" dirty="0" smtClean="0">
                <a:solidFill>
                  <a:srgbClr val="003366"/>
                </a:solidFill>
              </a:rPr>
              <a:t>500ppm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310483" y="676275"/>
            <a:ext cx="250033" cy="230029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56355" y="2781417"/>
            <a:ext cx="115402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14m @ 3.4g/t Au</a:t>
            </a:r>
          </a:p>
          <a:p>
            <a:r>
              <a:rPr lang="en-AU" sz="800" dirty="0" smtClean="0">
                <a:solidFill>
                  <a:srgbClr val="003366"/>
                </a:solidFill>
              </a:rPr>
              <a:t>2100ppm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5310482" y="3027638"/>
            <a:ext cx="345874" cy="311589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64" y="7311"/>
            <a:ext cx="5121536" cy="6858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44154" y="2869161"/>
            <a:ext cx="993131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76m @ 9.1g/t Au,</a:t>
            </a:r>
          </a:p>
          <a:p>
            <a:r>
              <a:rPr lang="en-AU" sz="800" dirty="0" smtClean="0">
                <a:solidFill>
                  <a:srgbClr val="003366"/>
                </a:solidFill>
              </a:rPr>
              <a:t>2.3%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5298280" y="3094965"/>
            <a:ext cx="345874" cy="311589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102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7311"/>
            <a:ext cx="5121536" cy="6858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34005" y="251397"/>
            <a:ext cx="994169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17m @ 9.2g/t Au,</a:t>
            </a:r>
          </a:p>
          <a:p>
            <a:r>
              <a:rPr lang="en-AU" sz="800" dirty="0">
                <a:solidFill>
                  <a:srgbClr val="003366"/>
                </a:solidFill>
              </a:rPr>
              <a:t>5</a:t>
            </a:r>
            <a:r>
              <a:rPr lang="en-AU" sz="800" dirty="0" smtClean="0">
                <a:solidFill>
                  <a:srgbClr val="003366"/>
                </a:solidFill>
              </a:rPr>
              <a:t>00ppm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5089625" y="589951"/>
            <a:ext cx="345874" cy="311589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7311"/>
            <a:ext cx="5121536" cy="6858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810647" y="1277805"/>
            <a:ext cx="1333351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8m @ 1.4g/t Au, 900ppm As + 6m @ 1.3g/t Au, 3000ppm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7269512" y="1600970"/>
            <a:ext cx="541136" cy="155795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800277" y="1031610"/>
            <a:ext cx="1224412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3m@ 2.4g/t Au, 3200ppm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024688" y="1277805"/>
            <a:ext cx="244824" cy="250958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03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7311"/>
            <a:ext cx="5121536" cy="68580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940177" y="1949276"/>
            <a:ext cx="1039422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17m@ 2.5g/t Au, </a:t>
            </a:r>
            <a:r>
              <a:rPr lang="en-AU" sz="800" dirty="0">
                <a:solidFill>
                  <a:srgbClr val="003366"/>
                </a:solidFill>
              </a:rPr>
              <a:t>6</a:t>
            </a:r>
            <a:r>
              <a:rPr lang="en-AU" sz="800" dirty="0" smtClean="0">
                <a:solidFill>
                  <a:srgbClr val="003366"/>
                </a:solidFill>
              </a:rPr>
              <a:t>00ppm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981677" y="2195471"/>
            <a:ext cx="244824" cy="250958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" name="Picture 103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7311"/>
            <a:ext cx="5121536" cy="6858000"/>
          </a:xfrm>
          <a:prstGeom prst="rect">
            <a:avLst/>
          </a:prstGeom>
        </p:spPr>
      </p:pic>
      <p:pic>
        <p:nvPicPr>
          <p:cNvPr id="1039" name="Picture 103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64" y="7311"/>
            <a:ext cx="5121536" cy="6858000"/>
          </a:xfrm>
          <a:prstGeom prst="rect">
            <a:avLst/>
          </a:prstGeom>
        </p:spPr>
      </p:pic>
      <p:pic>
        <p:nvPicPr>
          <p:cNvPr id="1040" name="Picture 103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0"/>
            <a:ext cx="5121536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560516" y="2763073"/>
            <a:ext cx="1076769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3366"/>
                </a:solidFill>
              </a:rPr>
              <a:t>9</a:t>
            </a:r>
            <a:r>
              <a:rPr lang="en-AU" sz="800" dirty="0" smtClean="0">
                <a:solidFill>
                  <a:srgbClr val="003366"/>
                </a:solidFill>
              </a:rPr>
              <a:t>m@ 6.9g/t Au, </a:t>
            </a:r>
            <a:r>
              <a:rPr lang="en-AU" sz="800" dirty="0">
                <a:solidFill>
                  <a:srgbClr val="003366"/>
                </a:solidFill>
              </a:rPr>
              <a:t>5</a:t>
            </a:r>
            <a:r>
              <a:rPr lang="en-AU" sz="800" dirty="0" smtClean="0">
                <a:solidFill>
                  <a:srgbClr val="003366"/>
                </a:solidFill>
              </a:rPr>
              <a:t>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6637284" y="2571752"/>
            <a:ext cx="430267" cy="196628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043011" y="3093006"/>
            <a:ext cx="1104089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3366"/>
                </a:solidFill>
              </a:rPr>
              <a:t>9</a:t>
            </a:r>
            <a:r>
              <a:rPr lang="en-AU" sz="800" dirty="0" smtClean="0">
                <a:solidFill>
                  <a:srgbClr val="003366"/>
                </a:solidFill>
              </a:rPr>
              <a:t>m@ 3.1g/t Au, 900ppm As to EOH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7104089" y="2549377"/>
            <a:ext cx="401611" cy="548936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5" name="Picture 1044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5" y="7311"/>
            <a:ext cx="5121536" cy="6858000"/>
          </a:xfrm>
          <a:prstGeom prst="rect">
            <a:avLst/>
          </a:prstGeom>
        </p:spPr>
      </p:pic>
      <p:pic>
        <p:nvPicPr>
          <p:cNvPr id="1046" name="Picture 1045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92" y="0"/>
            <a:ext cx="5121536" cy="685800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034621" y="1802070"/>
            <a:ext cx="956979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rgbClr val="003366"/>
                </a:solidFill>
              </a:rPr>
              <a:t>70m@ 1.9g/t Au, 3000ppm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H="1">
            <a:off x="7400926" y="2048291"/>
            <a:ext cx="633695" cy="12311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248650" y="2781417"/>
            <a:ext cx="895349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dirty="0">
                <a:solidFill>
                  <a:srgbClr val="003366"/>
                </a:solidFill>
              </a:rPr>
              <a:t>9</a:t>
            </a:r>
            <a:r>
              <a:rPr lang="en-AU" sz="800" dirty="0" smtClean="0">
                <a:solidFill>
                  <a:srgbClr val="003366"/>
                </a:solidFill>
              </a:rPr>
              <a:t>m@ 110g/t Au, 800ppm As</a:t>
            </a:r>
            <a:endParaRPr lang="en-AU" sz="800" dirty="0">
              <a:solidFill>
                <a:srgbClr val="003366"/>
              </a:solidFill>
            </a:endParaRPr>
          </a:p>
        </p:txBody>
      </p:sp>
      <p:cxnSp>
        <p:nvCxnSpPr>
          <p:cNvPr id="80" name="Straight Arrow Connector 79"/>
          <p:cNvCxnSpPr>
            <a:stCxn id="79" idx="1"/>
          </p:cNvCxnSpPr>
          <p:nvPr/>
        </p:nvCxnSpPr>
        <p:spPr>
          <a:xfrm flipH="1" flipV="1">
            <a:off x="7762878" y="2571754"/>
            <a:ext cx="485772" cy="378940"/>
          </a:xfrm>
          <a:prstGeom prst="straightConnector1">
            <a:avLst/>
          </a:prstGeom>
          <a:ln>
            <a:solidFill>
              <a:srgbClr val="0033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38125" y="1217295"/>
            <a:ext cx="3714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Discovery History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43991" y="4224658"/>
            <a:ext cx="1045633" cy="21544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Compass drilling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69778" y="3554314"/>
            <a:ext cx="1179322" cy="21544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AU" sz="800" b="1" dirty="0" smtClean="0">
                <a:solidFill>
                  <a:srgbClr val="FF0000"/>
                </a:solidFill>
              </a:rPr>
              <a:t>Hanging Wall Zone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5471217" y="3769758"/>
            <a:ext cx="384273" cy="778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3330" y="1872404"/>
            <a:ext cx="38191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dirty="0">
                <a:solidFill>
                  <a:srgbClr val="003366"/>
                </a:solidFill>
                <a:latin typeface="Calibri" pitchFamily="34" charset="0"/>
              </a:rPr>
              <a:t>Total resource definition – 2,306 drill holes for 231,504 </a:t>
            </a:r>
            <a:r>
              <a:rPr lang="en-AU" dirty="0" smtClean="0">
                <a:solidFill>
                  <a:srgbClr val="003366"/>
                </a:solidFill>
                <a:latin typeface="Calibri" pitchFamily="34" charset="0"/>
              </a:rPr>
              <a:t>metres. </a:t>
            </a:r>
            <a:endParaRPr lang="en-AU" dirty="0">
              <a:solidFill>
                <a:srgbClr val="003366"/>
              </a:solidFill>
              <a:latin typeface="Calibri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dirty="0" smtClean="0">
                <a:solidFill>
                  <a:srgbClr val="003366"/>
                </a:solidFill>
                <a:latin typeface="Calibri" pitchFamily="34" charset="0"/>
              </a:rPr>
              <a:t>Expenditure (</a:t>
            </a:r>
            <a:r>
              <a:rPr lang="en-AU" dirty="0" err="1" smtClean="0">
                <a:solidFill>
                  <a:srgbClr val="003366"/>
                </a:solidFill>
                <a:latin typeface="Calibri" pitchFamily="34" charset="0"/>
              </a:rPr>
              <a:t>incl</a:t>
            </a:r>
            <a:r>
              <a:rPr lang="en-AU" dirty="0" smtClean="0">
                <a:solidFill>
                  <a:srgbClr val="003366"/>
                </a:solidFill>
                <a:latin typeface="Calibri" pitchFamily="34" charset="0"/>
              </a:rPr>
              <a:t> feasibility and EA) $35 </a:t>
            </a:r>
            <a:r>
              <a:rPr lang="en-AU" dirty="0">
                <a:solidFill>
                  <a:srgbClr val="003366"/>
                </a:solidFill>
                <a:latin typeface="Calibri" pitchFamily="34" charset="0"/>
              </a:rPr>
              <a:t>million or $43/ounce (Caloma Two pending)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3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  <p:bldP spid="25" grpId="0" animBg="1"/>
      <p:bldP spid="30" grpId="0" animBg="1"/>
      <p:bldP spid="38" grpId="0" animBg="1"/>
      <p:bldP spid="43" grpId="0" animBg="1"/>
      <p:bldP spid="46" grpId="0" animBg="1"/>
      <p:bldP spid="49" grpId="0" animBg="1"/>
      <p:bldP spid="54" grpId="0" animBg="1"/>
      <p:bldP spid="63" grpId="0" animBg="1"/>
      <p:bldP spid="68" grpId="0" animBg="1"/>
      <p:bldP spid="73" grpId="0" animBg="1"/>
      <p:bldP spid="79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5662613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0" tIns="45706" rIns="91410" bIns="45706"/>
          <a:lstStyle/>
          <a:p>
            <a:pPr defTabSz="915988" eaLnBrk="0" hangingPunct="0"/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35753" y="183863"/>
            <a:ext cx="3149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Discovery History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539750" y="1893887"/>
            <a:ext cx="7920038" cy="286861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AU" sz="1800" b="1" dirty="0" smtClean="0">
                <a:solidFill>
                  <a:srgbClr val="003366"/>
                </a:solidFill>
              </a:rPr>
              <a:t>Detailed magnetic imagery</a:t>
            </a:r>
          </a:p>
          <a:p>
            <a:pPr>
              <a:lnSpc>
                <a:spcPct val="80000"/>
              </a:lnSpc>
              <a:defRPr/>
            </a:pPr>
            <a:endParaRPr lang="en-AU" sz="1800" b="1" dirty="0">
              <a:solidFill>
                <a:srgbClr val="003366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AU" sz="1800" b="1" dirty="0" smtClean="0">
                <a:solidFill>
                  <a:srgbClr val="003366"/>
                </a:solidFill>
              </a:rPr>
              <a:t>Angled pattern air-core drilling – mapping and geochemistry</a:t>
            </a:r>
          </a:p>
          <a:p>
            <a:pPr>
              <a:lnSpc>
                <a:spcPct val="80000"/>
              </a:lnSpc>
              <a:defRPr/>
            </a:pPr>
            <a:endParaRPr lang="en-AU" sz="1800" b="1" dirty="0">
              <a:solidFill>
                <a:srgbClr val="003366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AU" sz="1800" b="1" dirty="0" smtClean="0">
                <a:solidFill>
                  <a:srgbClr val="003366"/>
                </a:solidFill>
              </a:rPr>
              <a:t>Early stage diamond core drilling</a:t>
            </a:r>
          </a:p>
          <a:p>
            <a:pPr>
              <a:lnSpc>
                <a:spcPct val="80000"/>
              </a:lnSpc>
              <a:defRPr/>
            </a:pPr>
            <a:endParaRPr lang="en-AU" sz="1800" b="1" dirty="0">
              <a:solidFill>
                <a:srgbClr val="003366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en-AU" sz="1800" b="1" dirty="0" smtClean="0">
                <a:solidFill>
                  <a:srgbClr val="003366"/>
                </a:solidFill>
              </a:rPr>
              <a:t>Persistence – poddy nature of these styled deposits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endParaRPr lang="en-AU" sz="1800" b="1" dirty="0" smtClean="0">
              <a:solidFill>
                <a:srgbClr val="003366"/>
              </a:solidFill>
            </a:endParaRPr>
          </a:p>
          <a:p>
            <a:pPr marL="457200" lvl="1" indent="0">
              <a:lnSpc>
                <a:spcPct val="80000"/>
              </a:lnSpc>
              <a:buFontTx/>
              <a:buNone/>
              <a:defRPr/>
            </a:pPr>
            <a:endParaRPr lang="en-AU" sz="1800" b="1" dirty="0">
              <a:solidFill>
                <a:srgbClr val="0033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79212"/>
            <a:ext cx="4550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AU" sz="3200" dirty="0" smtClean="0">
                <a:solidFill>
                  <a:srgbClr val="003366"/>
                </a:solidFill>
                <a:latin typeface="Calibri" pitchFamily="34" charset="0"/>
              </a:rPr>
              <a:t>Exploration Methodology</a:t>
            </a:r>
            <a:endParaRPr lang="en-AU" sz="3200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534025" y="163512"/>
            <a:ext cx="3343275" cy="560388"/>
          </a:xfrm>
          <a:noFill/>
          <a:ln/>
        </p:spPr>
        <p:txBody>
          <a:bodyPr/>
          <a:lstStyle/>
          <a:p>
            <a:pPr algn="r"/>
            <a:r>
              <a:rPr lang="en-AU" sz="3200" b="1" dirty="0">
                <a:solidFill>
                  <a:srgbClr val="003366"/>
                </a:solidFill>
              </a:rPr>
              <a:t>Conclusions</a:t>
            </a:r>
            <a:endParaRPr lang="en-US" sz="3200" b="1" dirty="0">
              <a:solidFill>
                <a:srgbClr val="003366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8763" y="1122363"/>
            <a:ext cx="7885112" cy="4897437"/>
          </a:xfrm>
          <a:noFill/>
          <a:ln/>
        </p:spPr>
        <p:txBody>
          <a:bodyPr/>
          <a:lstStyle/>
          <a:p>
            <a:r>
              <a:rPr lang="en-AU" sz="1800" b="1" dirty="0">
                <a:solidFill>
                  <a:srgbClr val="003366"/>
                </a:solidFill>
              </a:rPr>
              <a:t>Significant gold mineralisation </a:t>
            </a:r>
            <a:r>
              <a:rPr lang="en-AU" sz="1800" b="1" dirty="0" smtClean="0">
                <a:solidFill>
                  <a:srgbClr val="003366"/>
                </a:solidFill>
              </a:rPr>
              <a:t>(~1Mo</a:t>
            </a:r>
            <a:r>
              <a:rPr lang="en-AU" sz="1800" b="1" dirty="0">
                <a:solidFill>
                  <a:srgbClr val="003366"/>
                </a:solidFill>
              </a:rPr>
              <a:t>) </a:t>
            </a:r>
            <a:r>
              <a:rPr lang="en-AU" sz="1800" b="1" dirty="0" smtClean="0">
                <a:solidFill>
                  <a:srgbClr val="003366"/>
                </a:solidFill>
              </a:rPr>
              <a:t>defined as a orogenic gold style within Ordovician volcanics of the Eastern Lachlan Fold Belt.</a:t>
            </a:r>
            <a:endParaRPr lang="en-AU" sz="1800" b="1" dirty="0">
              <a:solidFill>
                <a:srgbClr val="003366"/>
              </a:solidFill>
            </a:endParaRPr>
          </a:p>
          <a:p>
            <a:pPr marL="0" indent="0">
              <a:buNone/>
            </a:pPr>
            <a:endParaRPr lang="en-AU" sz="1800" b="1" dirty="0">
              <a:solidFill>
                <a:srgbClr val="003366"/>
              </a:solidFill>
            </a:endParaRPr>
          </a:p>
          <a:p>
            <a:r>
              <a:rPr lang="en-AU" sz="1800" b="1" dirty="0">
                <a:solidFill>
                  <a:srgbClr val="003366"/>
                </a:solidFill>
              </a:rPr>
              <a:t>M</a:t>
            </a:r>
            <a:r>
              <a:rPr lang="en-AU" sz="1800" b="1" dirty="0" smtClean="0">
                <a:solidFill>
                  <a:srgbClr val="003366"/>
                </a:solidFill>
              </a:rPr>
              <a:t>ain </a:t>
            </a:r>
            <a:r>
              <a:rPr lang="en-AU" sz="1800" b="1" dirty="0">
                <a:solidFill>
                  <a:srgbClr val="003366"/>
                </a:solidFill>
              </a:rPr>
              <a:t>exploration tools:</a:t>
            </a:r>
          </a:p>
          <a:p>
            <a:pPr lvl="1"/>
            <a:r>
              <a:rPr lang="en-AU" sz="1800" b="1" dirty="0" smtClean="0">
                <a:solidFill>
                  <a:srgbClr val="003366"/>
                </a:solidFill>
              </a:rPr>
              <a:t>High </a:t>
            </a:r>
            <a:r>
              <a:rPr lang="en-AU" sz="1800" b="1" dirty="0">
                <a:solidFill>
                  <a:srgbClr val="003366"/>
                </a:solidFill>
              </a:rPr>
              <a:t>resolution </a:t>
            </a:r>
            <a:r>
              <a:rPr lang="en-AU" sz="1800" b="1" dirty="0" err="1">
                <a:solidFill>
                  <a:srgbClr val="003366"/>
                </a:solidFill>
              </a:rPr>
              <a:t>aeromagnetics</a:t>
            </a:r>
            <a:endParaRPr lang="en-AU" sz="1800" b="1" dirty="0">
              <a:solidFill>
                <a:srgbClr val="003366"/>
              </a:solidFill>
            </a:endParaRPr>
          </a:p>
          <a:p>
            <a:pPr lvl="1"/>
            <a:r>
              <a:rPr lang="en-AU" sz="1800" b="1" dirty="0" smtClean="0">
                <a:solidFill>
                  <a:srgbClr val="003366"/>
                </a:solidFill>
              </a:rPr>
              <a:t>Air-core drilling</a:t>
            </a:r>
            <a:endParaRPr lang="en-AU" sz="1800" b="1" dirty="0">
              <a:solidFill>
                <a:srgbClr val="003366"/>
              </a:solidFill>
            </a:endParaRPr>
          </a:p>
          <a:p>
            <a:pPr lvl="1"/>
            <a:r>
              <a:rPr lang="en-AU" sz="1800" b="1" dirty="0" smtClean="0">
                <a:solidFill>
                  <a:srgbClr val="003366"/>
                </a:solidFill>
              </a:rPr>
              <a:t>Follow up drilling (RC</a:t>
            </a:r>
            <a:r>
              <a:rPr lang="en-AU" sz="1800" b="1" dirty="0">
                <a:solidFill>
                  <a:srgbClr val="003366"/>
                </a:solidFill>
              </a:rPr>
              <a:t>, DD</a:t>
            </a:r>
            <a:r>
              <a:rPr lang="en-AU" sz="1800" b="1" dirty="0" smtClean="0">
                <a:solidFill>
                  <a:srgbClr val="003366"/>
                </a:solidFill>
              </a:rPr>
              <a:t>)</a:t>
            </a:r>
          </a:p>
          <a:p>
            <a:pPr marL="0" indent="0">
              <a:buNone/>
            </a:pPr>
            <a:endParaRPr lang="en-AU" sz="1800" b="1" dirty="0">
              <a:solidFill>
                <a:srgbClr val="003366"/>
              </a:solidFill>
            </a:endParaRPr>
          </a:p>
          <a:p>
            <a:r>
              <a:rPr lang="en-AU" sz="1800" b="1" dirty="0" smtClean="0">
                <a:solidFill>
                  <a:srgbClr val="003366"/>
                </a:solidFill>
              </a:rPr>
              <a:t>Dextral wrenching a significant structural control</a:t>
            </a:r>
            <a:endParaRPr lang="en-AU" sz="1800" b="1" dirty="0">
              <a:solidFill>
                <a:srgbClr val="003366"/>
              </a:solidFill>
            </a:endParaRPr>
          </a:p>
          <a:p>
            <a:pPr marL="0" indent="0">
              <a:buNone/>
            </a:pPr>
            <a:endParaRPr lang="en-AU" sz="1800" b="1" dirty="0">
              <a:solidFill>
                <a:srgbClr val="003366"/>
              </a:solidFill>
            </a:endParaRPr>
          </a:p>
          <a:p>
            <a:r>
              <a:rPr lang="en-AU" sz="1800" b="1" dirty="0" smtClean="0">
                <a:solidFill>
                  <a:srgbClr val="003366"/>
                </a:solidFill>
              </a:rPr>
              <a:t>Ongoing </a:t>
            </a:r>
            <a:r>
              <a:rPr lang="en-AU" sz="1800" b="1" dirty="0">
                <a:solidFill>
                  <a:srgbClr val="003366"/>
                </a:solidFill>
              </a:rPr>
              <a:t>research </a:t>
            </a:r>
            <a:r>
              <a:rPr lang="en-AU" sz="1800" b="1" dirty="0" smtClean="0">
                <a:solidFill>
                  <a:srgbClr val="003366"/>
                </a:solidFill>
              </a:rPr>
              <a:t>of characterising the sulphide mineralisation, </a:t>
            </a:r>
            <a:r>
              <a:rPr lang="en-AU" sz="1800" b="1" dirty="0" err="1">
                <a:solidFill>
                  <a:srgbClr val="003366"/>
                </a:solidFill>
              </a:rPr>
              <a:t>inc.</a:t>
            </a:r>
            <a:r>
              <a:rPr lang="en-AU" sz="1800" b="1" dirty="0">
                <a:solidFill>
                  <a:srgbClr val="003366"/>
                </a:solidFill>
              </a:rPr>
              <a:t> S </a:t>
            </a:r>
            <a:r>
              <a:rPr lang="en-AU" sz="1800" b="1" dirty="0" smtClean="0">
                <a:solidFill>
                  <a:srgbClr val="003366"/>
                </a:solidFill>
              </a:rPr>
              <a:t>isotopes</a:t>
            </a:r>
            <a:r>
              <a:rPr lang="en-AU" sz="1800" b="1" dirty="0">
                <a:solidFill>
                  <a:srgbClr val="003366"/>
                </a:solidFill>
              </a:rPr>
              <a:t>, </a:t>
            </a:r>
            <a:r>
              <a:rPr lang="en-AU" sz="1800" b="1" dirty="0" smtClean="0">
                <a:solidFill>
                  <a:srgbClr val="003366"/>
                </a:solidFill>
              </a:rPr>
              <a:t>K/</a:t>
            </a:r>
            <a:r>
              <a:rPr lang="en-AU" sz="1800" b="1" dirty="0" err="1" smtClean="0">
                <a:solidFill>
                  <a:srgbClr val="003366"/>
                </a:solidFill>
              </a:rPr>
              <a:t>Ar</a:t>
            </a:r>
            <a:r>
              <a:rPr lang="en-AU" sz="1800" b="1" dirty="0" smtClean="0">
                <a:solidFill>
                  <a:srgbClr val="003366"/>
                </a:solidFill>
              </a:rPr>
              <a:t> dating is in </a:t>
            </a:r>
            <a:r>
              <a:rPr lang="en-AU" sz="1800" b="1" dirty="0">
                <a:solidFill>
                  <a:srgbClr val="003366"/>
                </a:solidFill>
              </a:rPr>
              <a:t>progress </a:t>
            </a:r>
            <a:r>
              <a:rPr lang="en-AU" sz="1800" b="1" dirty="0" smtClean="0">
                <a:solidFill>
                  <a:srgbClr val="003366"/>
                </a:solidFill>
              </a:rPr>
              <a:t>(Alex Cherry, Honours, UNSW)</a:t>
            </a:r>
            <a:endParaRPr lang="en-AU" sz="18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5127" y="1206098"/>
            <a:ext cx="7885112" cy="3426629"/>
          </a:xfrm>
        </p:spPr>
        <p:txBody>
          <a:bodyPr/>
          <a:lstStyle/>
          <a:p>
            <a:pPr eaLnBrk="1" hangingPunct="1">
              <a:defRPr/>
            </a:pPr>
            <a:endParaRPr lang="en-US" sz="2000" b="1" dirty="0"/>
          </a:p>
          <a:p>
            <a:pPr eaLnBrk="1" hangingPunct="1"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Rimas Kairaitis (Alkane-YTC Resources Ltd)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sz="1800" dirty="0">
              <a:solidFill>
                <a:srgbClr val="003366"/>
              </a:solidFill>
            </a:endParaRPr>
          </a:p>
          <a:p>
            <a:pPr eaLnBrk="1" hangingPunct="1"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Dr Anthony Crawford </a:t>
            </a:r>
            <a:r>
              <a:rPr lang="en-AU" sz="1800" dirty="0">
                <a:solidFill>
                  <a:srgbClr val="003366"/>
                </a:solidFill>
              </a:rPr>
              <a:t>(</a:t>
            </a:r>
            <a:r>
              <a:rPr lang="en-AU" sz="1800" dirty="0" smtClean="0">
                <a:solidFill>
                  <a:srgbClr val="003366"/>
                </a:solidFill>
              </a:rPr>
              <a:t>A &amp; A Crawford Geological Research Consultants)</a:t>
            </a:r>
            <a:endParaRPr lang="en-AU" sz="1800" dirty="0">
              <a:solidFill>
                <a:srgbClr val="003366"/>
              </a:solidFill>
            </a:endParaRPr>
          </a:p>
          <a:p>
            <a:pPr eaLnBrk="1" hangingPunct="1">
              <a:defRPr/>
            </a:pPr>
            <a:endParaRPr lang="en-AU" sz="1800" dirty="0">
              <a:solidFill>
                <a:srgbClr val="003366"/>
              </a:solidFill>
            </a:endParaRPr>
          </a:p>
          <a:p>
            <a:pPr eaLnBrk="1" hangingPunct="1"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Peter </a:t>
            </a:r>
            <a:r>
              <a:rPr lang="en-AU" sz="1800" dirty="0" err="1" smtClean="0">
                <a:solidFill>
                  <a:srgbClr val="003366"/>
                </a:solidFill>
              </a:rPr>
              <a:t>Schaubs</a:t>
            </a:r>
            <a:r>
              <a:rPr lang="en-AU" sz="1800" dirty="0" smtClean="0">
                <a:solidFill>
                  <a:srgbClr val="003366"/>
                </a:solidFill>
              </a:rPr>
              <a:t> (CSIRO)</a:t>
            </a:r>
            <a:endParaRPr lang="en-AU" sz="1800" dirty="0">
              <a:solidFill>
                <a:srgbClr val="003366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AU" sz="1800" dirty="0">
              <a:solidFill>
                <a:srgbClr val="003366"/>
              </a:solidFill>
            </a:endParaRPr>
          </a:p>
        </p:txBody>
      </p:sp>
      <p:sp>
        <p:nvSpPr>
          <p:cNvPr id="5124" name="AutoShape 7"/>
          <p:cNvSpPr>
            <a:spLocks noChangeAspect="1" noChangeArrowheads="1"/>
          </p:cNvSpPr>
          <p:nvPr/>
        </p:nvSpPr>
        <p:spPr bwMode="auto">
          <a:xfrm>
            <a:off x="3852863" y="2919413"/>
            <a:ext cx="14382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AutoShape 9"/>
          <p:cNvSpPr>
            <a:spLocks noChangeAspect="1" noChangeArrowheads="1"/>
          </p:cNvSpPr>
          <p:nvPr/>
        </p:nvSpPr>
        <p:spPr bwMode="auto">
          <a:xfrm>
            <a:off x="3852863" y="2919413"/>
            <a:ext cx="14382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62025" y="284163"/>
            <a:ext cx="80184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Acknowledgements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6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7"/>
            <a:ext cx="7920038" cy="4619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Significant orogenic gold in Ordovician volcanics of Eastern Lachlan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AU" sz="1800" dirty="0" smtClean="0">
              <a:solidFill>
                <a:srgbClr val="003366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Global Resource (</a:t>
            </a:r>
            <a:r>
              <a:rPr lang="en-AU" sz="1800" dirty="0" err="1" smtClean="0">
                <a:solidFill>
                  <a:srgbClr val="003366"/>
                </a:solidFill>
              </a:rPr>
              <a:t>excl</a:t>
            </a:r>
            <a:r>
              <a:rPr lang="en-AU" sz="1800" dirty="0" smtClean="0">
                <a:solidFill>
                  <a:srgbClr val="003366"/>
                </a:solidFill>
              </a:rPr>
              <a:t> Caloma Two): 12.6Mt @ 2.0g/t Au (811,700oz)</a:t>
            </a:r>
            <a:endParaRPr lang="en-AU" sz="1800" dirty="0">
              <a:solidFill>
                <a:srgbClr val="003366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AU" sz="1800" dirty="0" smtClean="0">
              <a:solidFill>
                <a:srgbClr val="003366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003366"/>
                </a:solidFill>
              </a:rPr>
              <a:t>7 year mine life </a:t>
            </a:r>
            <a:r>
              <a:rPr lang="en-US" sz="1800" dirty="0">
                <a:solidFill>
                  <a:srgbClr val="003366"/>
                </a:solidFill>
              </a:rPr>
              <a:t>to produce </a:t>
            </a:r>
            <a:r>
              <a:rPr lang="en-US" sz="1800" dirty="0" smtClean="0">
                <a:solidFill>
                  <a:srgbClr val="003366"/>
                </a:solidFill>
              </a:rPr>
              <a:t>50-60,000ozpa at 1Mpta</a:t>
            </a:r>
            <a:endParaRPr lang="en-US" sz="1800" dirty="0">
              <a:solidFill>
                <a:srgbClr val="003366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AU" sz="1800" dirty="0">
              <a:solidFill>
                <a:srgbClr val="003366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AU" sz="1800" dirty="0">
                <a:solidFill>
                  <a:srgbClr val="003366"/>
                </a:solidFill>
              </a:rPr>
              <a:t>Development approval February 2013, first production early 2014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AU" sz="1800" dirty="0">
              <a:solidFill>
                <a:srgbClr val="003366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Caloma Two resource calc. underway - Significant </a:t>
            </a:r>
            <a:r>
              <a:rPr lang="en-AU" sz="1800" dirty="0">
                <a:solidFill>
                  <a:srgbClr val="003366"/>
                </a:solidFill>
              </a:rPr>
              <a:t>intercepts </a:t>
            </a:r>
            <a:r>
              <a:rPr lang="en-AU" sz="1800" dirty="0" err="1">
                <a:solidFill>
                  <a:srgbClr val="003366"/>
                </a:solidFill>
              </a:rPr>
              <a:t>inc</a:t>
            </a:r>
            <a:r>
              <a:rPr lang="en-AU" sz="1800" dirty="0">
                <a:solidFill>
                  <a:srgbClr val="003366"/>
                </a:solidFill>
              </a:rPr>
              <a:t>: 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70m grading 1.89g/t gold from 176m (PE788)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AU" sz="1800" dirty="0">
                <a:solidFill>
                  <a:srgbClr val="003366"/>
                </a:solidFill>
              </a:rPr>
              <a:t>9m grading 110g/t gold from </a:t>
            </a:r>
            <a:r>
              <a:rPr lang="en-AU" sz="1800" dirty="0" smtClean="0">
                <a:solidFill>
                  <a:srgbClr val="003366"/>
                </a:solidFill>
              </a:rPr>
              <a:t>194m</a:t>
            </a:r>
            <a:endParaRPr lang="en-AU" sz="1800" dirty="0">
              <a:solidFill>
                <a:srgbClr val="003366"/>
              </a:solidFill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r>
              <a:rPr lang="en-AU" sz="1800" dirty="0" smtClean="0">
                <a:solidFill>
                  <a:srgbClr val="003366"/>
                </a:solidFill>
              </a:rPr>
              <a:t>	including 1m grading 822g/t gold (PE873)</a:t>
            </a:r>
            <a:endParaRPr lang="en-AU" sz="1800" dirty="0">
              <a:solidFill>
                <a:srgbClr val="003366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62025" y="284163"/>
            <a:ext cx="80184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Summary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74788"/>
            <a:ext cx="633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62025" y="284163"/>
            <a:ext cx="80184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Background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056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E616-00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613" y="1001867"/>
            <a:ext cx="7940829" cy="5241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Line 3"/>
          <p:cNvSpPr>
            <a:spLocks noChangeShapeType="1"/>
          </p:cNvSpPr>
          <p:nvPr/>
        </p:nvSpPr>
        <p:spPr bwMode="auto">
          <a:xfrm>
            <a:off x="2776538" y="429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1864" name="Oval 8"/>
          <p:cNvSpPr>
            <a:spLocks noChangeArrowheads="1"/>
          </p:cNvSpPr>
          <p:nvPr/>
        </p:nvSpPr>
        <p:spPr bwMode="auto">
          <a:xfrm>
            <a:off x="3662363" y="3716338"/>
            <a:ext cx="576262" cy="144462"/>
          </a:xfrm>
          <a:prstGeom prst="ellipse">
            <a:avLst/>
          </a:prstGeom>
          <a:solidFill>
            <a:srgbClr val="002060">
              <a:alpha val="2000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Oval 9"/>
          <p:cNvSpPr>
            <a:spLocks noChangeArrowheads="1"/>
          </p:cNvSpPr>
          <p:nvPr/>
        </p:nvSpPr>
        <p:spPr bwMode="auto">
          <a:xfrm rot="-6910818">
            <a:off x="4002088" y="2932112"/>
            <a:ext cx="395288" cy="411163"/>
          </a:xfrm>
          <a:prstGeom prst="ellipse">
            <a:avLst/>
          </a:prstGeom>
          <a:solidFill>
            <a:srgbClr val="002060">
              <a:alpha val="2000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582613" y="4969073"/>
            <a:ext cx="15515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Newell Highway</a:t>
            </a:r>
            <a:endParaRPr lang="en-AU" sz="1600" b="1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3544888" y="4558299"/>
            <a:ext cx="166802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 err="1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Tomingley</a:t>
            </a:r>
            <a:r>
              <a:rPr lang="en-US" sz="1600" b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Village</a:t>
            </a:r>
            <a:endParaRPr lang="en-AU" sz="1600" b="1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2795588" y="1052513"/>
            <a:ext cx="165013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Peak Hill Gold </a:t>
            </a:r>
            <a:r>
              <a:rPr lang="en-US" sz="14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Mine</a:t>
            </a:r>
          </a:p>
          <a:p>
            <a:pPr eaLnBrk="1" hangingPunct="1"/>
            <a:r>
              <a:rPr lang="en-US" sz="1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0.7Moz</a:t>
            </a:r>
            <a:endParaRPr lang="en-AU" sz="1200" b="1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1528763" y="2324100"/>
            <a:ext cx="164654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err="1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Myalls</a:t>
            </a:r>
            <a:r>
              <a:rPr lang="en-US" sz="1400" b="1" dirty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 United </a:t>
            </a:r>
            <a:r>
              <a:rPr lang="en-US" sz="14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Mine</a:t>
            </a:r>
          </a:p>
          <a:p>
            <a:pPr eaLnBrk="1" hangingPunct="1"/>
            <a:r>
              <a:rPr lang="en-US" sz="1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60,000oz </a:t>
            </a:r>
            <a:r>
              <a:rPr lang="en-US" sz="1200" b="1" dirty="0" err="1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prd</a:t>
            </a:r>
            <a:r>
              <a:rPr lang="en-US" sz="1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AU" sz="1200" b="1" dirty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4278313" y="3622675"/>
            <a:ext cx="15327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Wyoming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Three</a:t>
            </a:r>
          </a:p>
          <a:p>
            <a:pPr eaLnBrk="1" hangingPunct="1"/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50,000oz</a:t>
            </a:r>
            <a:endParaRPr lang="en-AU" sz="1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4356100" y="2830513"/>
            <a:ext cx="139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Wyoming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One</a:t>
            </a:r>
          </a:p>
          <a:p>
            <a:pPr eaLnBrk="1" hangingPunct="1"/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390,000oz</a:t>
            </a:r>
            <a:endParaRPr lang="en-AU" sz="1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872" name="Line 16"/>
          <p:cNvSpPr>
            <a:spLocks noChangeShapeType="1"/>
          </p:cNvSpPr>
          <p:nvPr/>
        </p:nvSpPr>
        <p:spPr bwMode="auto">
          <a:xfrm>
            <a:off x="1978025" y="5276850"/>
            <a:ext cx="433388" cy="144463"/>
          </a:xfrm>
          <a:prstGeom prst="line">
            <a:avLst/>
          </a:prstGeom>
          <a:ln>
            <a:solidFill>
              <a:srgbClr val="003366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2843213" y="2660650"/>
            <a:ext cx="576262" cy="192088"/>
          </a:xfrm>
          <a:prstGeom prst="line">
            <a:avLst/>
          </a:prstGeom>
          <a:noFill/>
          <a:ln w="9525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469870" y="1196975"/>
            <a:ext cx="574806" cy="0"/>
          </a:xfrm>
          <a:prstGeom prst="line">
            <a:avLst/>
          </a:prstGeom>
          <a:noFill/>
          <a:ln w="9525">
            <a:solidFill>
              <a:srgbClr val="00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 rot="-4018807">
            <a:off x="1651001" y="3816350"/>
            <a:ext cx="652462" cy="287337"/>
          </a:xfrm>
          <a:prstGeom prst="ellipse">
            <a:avLst/>
          </a:prstGeom>
          <a:solidFill>
            <a:srgbClr val="002060">
              <a:alpha val="2000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1835150" y="3432175"/>
            <a:ext cx="576263" cy="144463"/>
          </a:xfrm>
          <a:prstGeom prst="ellipse">
            <a:avLst/>
          </a:prstGeom>
          <a:solidFill>
            <a:srgbClr val="002060">
              <a:alpha val="20000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058863" y="2998788"/>
            <a:ext cx="12252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Caloma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Two</a:t>
            </a:r>
          </a:p>
          <a:p>
            <a:pPr eaLnBrk="1" hangingPunct="1"/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tbc</a:t>
            </a:r>
            <a:endParaRPr lang="en-AU" sz="1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63588" y="3789363"/>
            <a:ext cx="838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Caloma</a:t>
            </a:r>
          </a:p>
          <a:p>
            <a:pPr eaLnBrk="1" hangingPunct="1"/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370,000oz</a:t>
            </a:r>
            <a:endParaRPr lang="en-AU" sz="1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962025" y="284163"/>
            <a:ext cx="80184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Background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80975" y="1077913"/>
            <a:ext cx="8799513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365125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2001	Tenements </a:t>
            </a: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acquired from Compass Resources and Golden Cross Resources </a:t>
            </a: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through royalty 	from production. 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2004	Wyoming deposits open cut resources defined.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2005	Preliminary </a:t>
            </a: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feasibility study on Wyoming </a:t>
            </a: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deposits was </a:t>
            </a: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not </a:t>
            </a: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positive.  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	Wyoming One underground resource subsequently defined.</a:t>
            </a:r>
            <a:endParaRPr lang="en-AU" sz="1600" dirty="0">
              <a:solidFill>
                <a:srgbClr val="003366"/>
              </a:solidFill>
              <a:latin typeface="Calibri" pitchFamily="34" charset="0"/>
            </a:endParaRP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2009	Caloma open cut resource defined.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2011	Positive definitive feasibility study completed. 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	</a:t>
            </a: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EA with development approval sought.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2013	Mining lease granted, construction commences.</a:t>
            </a:r>
          </a:p>
          <a:p>
            <a:pPr marL="0" indent="0"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	Caloma Two resource definition underway.</a:t>
            </a:r>
            <a:endParaRPr lang="en-AU" sz="1600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006850" y="6207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sz="24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62025" y="284163"/>
            <a:ext cx="80184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Background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35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0"/>
          <p:cNvSpPr>
            <a:spLocks noChangeArrowheads="1"/>
          </p:cNvSpPr>
          <p:nvPr/>
        </p:nvSpPr>
        <p:spPr bwMode="auto">
          <a:xfrm>
            <a:off x="5591175" y="1292225"/>
            <a:ext cx="3463925" cy="440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  <a:buFontTx/>
              <a:buChar char="•"/>
            </a:pPr>
            <a:r>
              <a:rPr lang="en-AU" dirty="0">
                <a:latin typeface="Calibri" pitchFamily="34" charset="0"/>
              </a:rPr>
              <a:t>Infrastructure:</a:t>
            </a:r>
          </a:p>
          <a:p>
            <a:pPr marL="742950" lvl="1" indent="-28575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  <a:buFontTx/>
              <a:buChar char="•"/>
            </a:pP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water =&gt; 45km pipeline</a:t>
            </a:r>
          </a:p>
          <a:p>
            <a:pPr marL="742950" lvl="1" indent="-28575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  <a:buFontTx/>
              <a:buChar char="•"/>
            </a:pP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power (State Grid) =&gt; 20km 66Kv power </a:t>
            </a:r>
            <a:r>
              <a:rPr lang="en-AU" sz="1600" dirty="0" smtClean="0">
                <a:solidFill>
                  <a:srgbClr val="003366"/>
                </a:solidFill>
                <a:latin typeface="Calibri" pitchFamily="34" charset="0"/>
              </a:rPr>
              <a:t>line</a:t>
            </a:r>
            <a:endParaRPr lang="en-AU" sz="1600" dirty="0">
              <a:solidFill>
                <a:srgbClr val="003366"/>
              </a:solidFill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spcAft>
                <a:spcPct val="100000"/>
              </a:spcAft>
              <a:buClr>
                <a:srgbClr val="003366"/>
              </a:buClr>
              <a:buFontTx/>
              <a:buChar char="•"/>
            </a:pP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roads =&gt; primary &amp; secondary access</a:t>
            </a:r>
            <a:endParaRPr lang="en-AU" sz="16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  <a:buFontTx/>
              <a:buChar char="•"/>
            </a:pPr>
            <a:r>
              <a:rPr lang="en-AU" dirty="0">
                <a:latin typeface="Calibri" pitchFamily="34" charset="0"/>
              </a:rPr>
              <a:t>Skilled local workforce</a:t>
            </a:r>
          </a:p>
          <a:p>
            <a:pPr marL="742950" lvl="1" indent="-28575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  <a:buFontTx/>
              <a:buChar char="•"/>
            </a:pP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population base of 150,000 within 120km diameter area</a:t>
            </a:r>
          </a:p>
          <a:p>
            <a:pPr marL="742950" lvl="1" indent="-28575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  <a:buFontTx/>
              <a:buChar char="•"/>
            </a:pPr>
            <a:r>
              <a:rPr lang="en-AU" sz="1600" dirty="0">
                <a:solidFill>
                  <a:srgbClr val="003366"/>
                </a:solidFill>
                <a:latin typeface="Calibri" pitchFamily="34" charset="0"/>
              </a:rPr>
              <a:t>No FIFO</a:t>
            </a:r>
          </a:p>
        </p:txBody>
      </p:sp>
      <p:sp>
        <p:nvSpPr>
          <p:cNvPr id="14340" name="Rectangle 127"/>
          <p:cNvSpPr>
            <a:spLocks noChangeArrowheads="1"/>
          </p:cNvSpPr>
          <p:nvPr/>
        </p:nvSpPr>
        <p:spPr bwMode="auto">
          <a:xfrm>
            <a:off x="141288" y="5961063"/>
            <a:ext cx="34163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ct val="15000"/>
              </a:spcAft>
              <a:buClr>
                <a:srgbClr val="003366"/>
              </a:buClr>
            </a:pPr>
            <a:r>
              <a:rPr lang="en-AU" sz="1600" dirty="0">
                <a:solidFill>
                  <a:srgbClr val="ACA854"/>
                </a:solidFill>
                <a:latin typeface="Calibri" pitchFamily="34" charset="0"/>
              </a:rPr>
              <a:t>S</a:t>
            </a:r>
            <a:r>
              <a:rPr lang="en-AU" sz="1600" dirty="0" smtClean="0">
                <a:solidFill>
                  <a:srgbClr val="ACA854"/>
                </a:solidFill>
                <a:latin typeface="Calibri" pitchFamily="34" charset="0"/>
              </a:rPr>
              <a:t>ite </a:t>
            </a:r>
            <a:r>
              <a:rPr lang="en-AU" sz="1600" dirty="0">
                <a:solidFill>
                  <a:srgbClr val="ACA854"/>
                </a:solidFill>
                <a:latin typeface="Calibri" pitchFamily="34" charset="0"/>
              </a:rPr>
              <a:t>layout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>
            <a:fillRect/>
          </a:stretch>
        </p:blipFill>
        <p:spPr bwMode="auto">
          <a:xfrm>
            <a:off x="141288" y="1292225"/>
            <a:ext cx="5449887" cy="440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62025" y="284163"/>
            <a:ext cx="80184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Background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8438" y="241011"/>
            <a:ext cx="614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Geological Setting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0125" y="5648325"/>
            <a:ext cx="714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003366"/>
                </a:solidFill>
                <a:latin typeface="+mn-lt"/>
              </a:rPr>
              <a:t>Caloma Two initial RC drilling </a:t>
            </a:r>
          </a:p>
          <a:p>
            <a:pPr algn="ctr"/>
            <a:r>
              <a:rPr lang="en-AU" b="1" dirty="0" smtClean="0">
                <a:solidFill>
                  <a:srgbClr val="003366"/>
                </a:solidFill>
                <a:latin typeface="+mn-lt"/>
              </a:rPr>
              <a:t>July 2010</a:t>
            </a:r>
            <a:endParaRPr lang="en-AU" b="1" dirty="0">
              <a:solidFill>
                <a:srgbClr val="003366"/>
              </a:solidFill>
              <a:latin typeface="+mn-lt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1066799"/>
            <a:ext cx="6086473" cy="45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403" y="1007728"/>
            <a:ext cx="3551712" cy="53186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Structural Divisions</a:t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of the</a:t>
            </a:r>
            <a:b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1" dirty="0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Lachlan </a:t>
            </a:r>
            <a:r>
              <a:rPr lang="en-US" sz="3200" b="1" dirty="0" err="1" smtClean="0">
                <a:solidFill>
                  <a:srgbClr val="003366"/>
                </a:solidFill>
                <a:latin typeface="Calibri" pitchFamily="34" charset="0"/>
                <a:cs typeface="Calibri" pitchFamily="34" charset="0"/>
              </a:rPr>
              <a:t>Orogen</a:t>
            </a:r>
            <a:endParaRPr lang="en-US" sz="3200" b="1" dirty="0" smtClean="0">
              <a:solidFill>
                <a:srgbClr val="003366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6" name="Picture 6" descr="Lachlan_Delamerian_F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5" y="1007727"/>
            <a:ext cx="5036127" cy="52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903" name="AutoShape 7"/>
          <p:cNvSpPr>
            <a:spLocks noChangeAspect="1" noChangeArrowheads="1"/>
          </p:cNvSpPr>
          <p:nvPr/>
        </p:nvSpPr>
        <p:spPr bwMode="auto">
          <a:xfrm>
            <a:off x="7296009" y="2428215"/>
            <a:ext cx="187438" cy="178806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738438" y="241011"/>
            <a:ext cx="614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AU" sz="3200" b="1" dirty="0" smtClean="0">
                <a:solidFill>
                  <a:srgbClr val="003366"/>
                </a:solidFill>
                <a:latin typeface="Calibri" pitchFamily="34" charset="0"/>
              </a:rPr>
              <a:t>Geological Setting</a:t>
            </a:r>
            <a:endParaRPr lang="en-AU" sz="3200" b="1" dirty="0">
              <a:solidFill>
                <a:srgbClr val="0033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0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5.8|3|6.1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9|4.7|28.5|64|61.7|20.3|16.6|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1.4|31.1|40.8|21.7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5|18.7|23.2|16.9|14.1|11.9|6.7|7.8"/>
</p:tagLst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7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_Default Design">
  <a:themeElements>
    <a:clrScheme name="2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96389</TotalTime>
  <Words>734</Words>
  <Application>Microsoft Office PowerPoint</Application>
  <PresentationFormat>On-screen Show (4:3)</PresentationFormat>
  <Paragraphs>204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2_Default Design</vt:lpstr>
      <vt:lpstr>3_Default Design</vt:lpstr>
      <vt:lpstr>17_Default Design</vt:lpstr>
      <vt:lpstr>16_Default Design</vt:lpstr>
      <vt:lpstr>22_Default Design</vt:lpstr>
      <vt:lpstr>8_Default Design</vt:lpstr>
      <vt:lpstr>18_Default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Divisions of the Lachlan Orogen</vt:lpstr>
      <vt:lpstr>Macquarie Arc Major Deposits (Modern)</vt:lpstr>
      <vt:lpstr>TGP Tenements Regional Geology</vt:lpstr>
      <vt:lpstr>Parkes - Narromine Regional Aeromagnetics  Merged Alkane detailed with DMR regional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DIC</dc:creator>
  <cp:lastModifiedBy>Catherine Shirley</cp:lastModifiedBy>
  <cp:revision>4038</cp:revision>
  <cp:lastPrinted>2011-12-23T00:13:38Z</cp:lastPrinted>
  <dcterms:created xsi:type="dcterms:W3CDTF">2009-06-16T06:23:47Z</dcterms:created>
  <dcterms:modified xsi:type="dcterms:W3CDTF">2013-09-12T02:42:02Z</dcterms:modified>
</cp:coreProperties>
</file>